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63"/>
  </p:notesMasterIdLst>
  <p:sldIdLst>
    <p:sldId id="256" r:id="rId2"/>
    <p:sldId id="257" r:id="rId3"/>
    <p:sldId id="325" r:id="rId4"/>
    <p:sldId id="259" r:id="rId5"/>
    <p:sldId id="260" r:id="rId6"/>
    <p:sldId id="263" r:id="rId7"/>
    <p:sldId id="264" r:id="rId8"/>
    <p:sldId id="266" r:id="rId9"/>
    <p:sldId id="268" r:id="rId10"/>
    <p:sldId id="324" r:id="rId11"/>
    <p:sldId id="269" r:id="rId12"/>
    <p:sldId id="270" r:id="rId13"/>
    <p:sldId id="276" r:id="rId14"/>
    <p:sldId id="329" r:id="rId15"/>
    <p:sldId id="331" r:id="rId16"/>
    <p:sldId id="272" r:id="rId17"/>
    <p:sldId id="275" r:id="rId18"/>
    <p:sldId id="278" r:id="rId19"/>
    <p:sldId id="326" r:id="rId20"/>
    <p:sldId id="273" r:id="rId21"/>
    <p:sldId id="277" r:id="rId22"/>
    <p:sldId id="280" r:id="rId23"/>
    <p:sldId id="285" r:id="rId24"/>
    <p:sldId id="284" r:id="rId25"/>
    <p:sldId id="274" r:id="rId26"/>
    <p:sldId id="286" r:id="rId27"/>
    <p:sldId id="287" r:id="rId28"/>
    <p:sldId id="288" r:id="rId29"/>
    <p:sldId id="291" r:id="rId30"/>
    <p:sldId id="290" r:id="rId31"/>
    <p:sldId id="292" r:id="rId32"/>
    <p:sldId id="294" r:id="rId33"/>
    <p:sldId id="296" r:id="rId34"/>
    <p:sldId id="298" r:id="rId35"/>
    <p:sldId id="300" r:id="rId36"/>
    <p:sldId id="293" r:id="rId37"/>
    <p:sldId id="295" r:id="rId38"/>
    <p:sldId id="297" r:id="rId39"/>
    <p:sldId id="302" r:id="rId40"/>
    <p:sldId id="303" r:id="rId41"/>
    <p:sldId id="306" r:id="rId42"/>
    <p:sldId id="307" r:id="rId43"/>
    <p:sldId id="308" r:id="rId44"/>
    <p:sldId id="332" r:id="rId45"/>
    <p:sldId id="309" r:id="rId46"/>
    <p:sldId id="312" r:id="rId47"/>
    <p:sldId id="314" r:id="rId48"/>
    <p:sldId id="311" r:id="rId49"/>
    <p:sldId id="313" r:id="rId50"/>
    <p:sldId id="310" r:id="rId51"/>
    <p:sldId id="334" r:id="rId52"/>
    <p:sldId id="315" r:id="rId53"/>
    <p:sldId id="316" r:id="rId54"/>
    <p:sldId id="317" r:id="rId55"/>
    <p:sldId id="318" r:id="rId56"/>
    <p:sldId id="320" r:id="rId57"/>
    <p:sldId id="319" r:id="rId58"/>
    <p:sldId id="321" r:id="rId59"/>
    <p:sldId id="330" r:id="rId60"/>
    <p:sldId id="322" r:id="rId61"/>
    <p:sldId id="336" r:id="rId62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1315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6A71E44-3121-44DE-92FA-EC0FE0503CCA}" type="datetimeFigureOut">
              <a:rPr lang="pt-BR"/>
              <a:pPr>
                <a:defRPr/>
              </a:pPr>
              <a:t>05/11/2016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C5817092-F556-4E43-80E0-9BC891520057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9967C04-AD63-44A6-AC15-6C233F083487}" type="slidenum">
              <a:rPr lang="pt-BR" altLang="pt-BR">
                <a:latin typeface="Calibri" panose="020F0502020204030204" pitchFamily="34" charset="0"/>
              </a:rPr>
              <a:pPr eaLnBrk="1" hangingPunct="1"/>
              <a:t>4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563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3B210A5-0C39-46DD-BB80-848B1B232B60}" type="slidenum">
              <a:rPr lang="pt-BR" altLang="pt-BR">
                <a:latin typeface="Calibri" panose="020F0502020204030204" pitchFamily="34" charset="0"/>
              </a:rPr>
              <a:pPr eaLnBrk="1" hangingPunct="1"/>
              <a:t>7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583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7C58664-8467-4EB5-BD27-0345B9555463}" type="slidenum">
              <a:rPr lang="pt-BR" altLang="pt-BR">
                <a:latin typeface="Calibri" panose="020F0502020204030204" pitchFamily="34" charset="0"/>
              </a:rPr>
              <a:pPr eaLnBrk="1" hangingPunct="1"/>
              <a:t>11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593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2110ED0-209E-43BC-8373-D50191525BCE}" type="slidenum">
              <a:rPr lang="pt-BR" altLang="pt-BR">
                <a:latin typeface="Calibri" panose="020F0502020204030204" pitchFamily="34" charset="0"/>
              </a:rPr>
              <a:pPr eaLnBrk="1" hangingPunct="1"/>
              <a:t>12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604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E6C77BB-2D14-4C5E-86A1-A4EBE04D6175}" type="slidenum">
              <a:rPr lang="pt-BR" altLang="pt-BR">
                <a:latin typeface="Calibri" panose="020F0502020204030204" pitchFamily="34" charset="0"/>
              </a:rPr>
              <a:pPr eaLnBrk="1" hangingPunct="1"/>
              <a:t>27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614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06F2E08-732C-40B8-80FA-81BF0A642587}" type="slidenum">
              <a:rPr lang="pt-BR" altLang="pt-BR">
                <a:latin typeface="Calibri" panose="020F0502020204030204" pitchFamily="34" charset="0"/>
              </a:rPr>
              <a:pPr eaLnBrk="1" hangingPunct="1"/>
              <a:t>31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624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F0E8CE4-591C-436B-9083-A22A79F91F3D}" type="slidenum">
              <a:rPr lang="pt-BR" altLang="pt-BR">
                <a:latin typeface="Calibri" panose="020F0502020204030204" pitchFamily="34" charset="0"/>
              </a:rPr>
              <a:pPr eaLnBrk="1" hangingPunct="1"/>
              <a:t>32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634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FEC7CFD-1644-4D60-8610-14E9CDD13249}" type="slidenum">
              <a:rPr lang="pt-BR" altLang="pt-BR">
                <a:latin typeface="Calibri" panose="020F0502020204030204" pitchFamily="34" charset="0"/>
              </a:rPr>
              <a:pPr eaLnBrk="1" hangingPunct="1"/>
              <a:t>33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6451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531D22D-C8B1-46AD-B15D-1E799E219597}" type="slidenum">
              <a:rPr lang="pt-BR" altLang="pt-BR">
                <a:latin typeface="Calibri" panose="020F0502020204030204" pitchFamily="34" charset="0"/>
              </a:rPr>
              <a:pPr eaLnBrk="1" hangingPunct="1"/>
              <a:t>34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4F368-7CC9-4FE5-A360-AC9E0441B7CE}" type="datetimeFigureOut">
              <a:rPr lang="pt-BR"/>
              <a:pPr>
                <a:defRPr/>
              </a:pPr>
              <a:t>05/11/2016</a:t>
            </a:fld>
            <a:endParaRPr lang="pt-BR"/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5FCEC8-52DC-4BF0-BAF0-9F92E68D193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08593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B9228-D4A0-4E25-9D95-CE4B418C83DD}" type="datetimeFigureOut">
              <a:rPr lang="pt-BR"/>
              <a:pPr>
                <a:defRPr/>
              </a:pPr>
              <a:t>05/11/2016</a:t>
            </a:fld>
            <a:endParaRPr lang="pt-BR"/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A1ABED-6BB5-420F-8DBD-E6F70915A79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44326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14320-D838-46C2-9BED-525B1C40780A}" type="datetimeFigureOut">
              <a:rPr lang="pt-BR"/>
              <a:pPr>
                <a:defRPr/>
              </a:pPr>
              <a:t>05/11/2016</a:t>
            </a:fld>
            <a:endParaRPr lang="pt-BR"/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A3F14F-CE2D-4637-8522-740ECA9481C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8286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6E5E8-01B9-40FC-9A0C-A7D010DD454B}" type="datetimeFigureOut">
              <a:rPr lang="pt-BR"/>
              <a:pPr>
                <a:defRPr/>
              </a:pPr>
              <a:t>05/11/2016</a:t>
            </a:fld>
            <a:endParaRPr lang="pt-BR"/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7884F-E215-4299-91D0-2C85FD4BE04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48456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EE836-6025-467F-8713-6C32A08E1B4C}" type="datetimeFigureOut">
              <a:rPr lang="pt-BR"/>
              <a:pPr>
                <a:defRPr/>
              </a:pPr>
              <a:t>05/11/2016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39191D-F9F0-4406-8070-41D8C7CEA49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674328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52F37-30BE-49AF-A736-8F8F4F53F1C2}" type="datetimeFigureOut">
              <a:rPr lang="pt-BR"/>
              <a:pPr>
                <a:defRPr/>
              </a:pPr>
              <a:t>05/11/2016</a:t>
            </a:fld>
            <a:endParaRPr lang="pt-BR"/>
          </a:p>
        </p:txBody>
      </p:sp>
      <p:sp>
        <p:nvSpPr>
          <p:cNvPr id="6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FAF50-DDEC-4D2D-9E2A-98BAD168657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69806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2FE28-A577-459C-A843-C4CBDB885CCE}" type="datetimeFigureOut">
              <a:rPr lang="pt-BR"/>
              <a:pPr>
                <a:defRPr/>
              </a:pPr>
              <a:t>05/11/2016</a:t>
            </a:fld>
            <a:endParaRPr lang="pt-BR"/>
          </a:p>
        </p:txBody>
      </p:sp>
      <p:sp>
        <p:nvSpPr>
          <p:cNvPr id="8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301E6-7198-4D76-8125-D9087DEF3CE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44298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88032-5853-4243-9175-75D75D189121}" type="datetimeFigureOut">
              <a:rPr lang="pt-BR"/>
              <a:pPr>
                <a:defRPr/>
              </a:pPr>
              <a:t>05/11/2016</a:t>
            </a:fld>
            <a:endParaRPr lang="pt-BR"/>
          </a:p>
        </p:txBody>
      </p:sp>
      <p:sp>
        <p:nvSpPr>
          <p:cNvPr id="4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0EABC4-C85E-47A1-BAD1-1F46DC34535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68277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1F397-D4EC-4F69-8258-5423D8824740}" type="datetimeFigureOut">
              <a:rPr lang="pt-BR"/>
              <a:pPr>
                <a:defRPr/>
              </a:pPr>
              <a:t>05/11/2016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3AC40-BD47-4CDB-AD52-A6DDECC702B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48749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D6D1A-9D8B-4CA8-9A8C-214D8EDEA521}" type="datetimeFigureOut">
              <a:rPr lang="pt-BR"/>
              <a:pPr>
                <a:defRPr/>
              </a:pPr>
              <a:t>05/11/2016</a:t>
            </a:fld>
            <a:endParaRPr lang="pt-BR"/>
          </a:p>
        </p:txBody>
      </p:sp>
      <p:sp>
        <p:nvSpPr>
          <p:cNvPr id="6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E14204-D8F5-4165-A6EE-1224A4E3685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92601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C64D7-15C1-4DB4-9EE7-A3026484B138}" type="datetimeFigureOut">
              <a:rPr lang="pt-BR"/>
              <a:pPr>
                <a:defRPr/>
              </a:pPr>
              <a:t>05/11/2016</a:t>
            </a:fld>
            <a:endParaRPr lang="pt-BR"/>
          </a:p>
        </p:txBody>
      </p:sp>
      <p:sp>
        <p:nvSpPr>
          <p:cNvPr id="6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48A977-16D7-49E5-AA65-29F329D5FDD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09423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1027" name="Espaço Reservado para Texto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5ABE569-4D91-4B6D-9856-7C61A4018765}" type="datetimeFigureOut">
              <a:rPr lang="pt-BR"/>
              <a:pPr>
                <a:defRPr/>
              </a:pPr>
              <a:t>05/11/2016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BCBCBC"/>
                </a:solidFill>
                <a:latin typeface="Book Antiqua" panose="02040602050305030304" pitchFamily="18" charset="0"/>
              </a:defRPr>
            </a:lvl1pPr>
          </a:lstStyle>
          <a:p>
            <a:fld id="{59738C60-BF9D-4C3B-8B08-92FB96DF0DA9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803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ANATOMIA da laringe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428750"/>
            <a:ext cx="7508875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/>
              <a:t>Membranas e ligamentos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86175" cy="4829175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As cartilagens são conectadas e estabilizadas por membranas e ligamentos</a:t>
            </a:r>
          </a:p>
          <a:p>
            <a:pPr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pt-BR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São eles que possibilitam movimentos ântero-posteriores, de lateralidade e basculantes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pt-BR" dirty="0"/>
          </a:p>
        </p:txBody>
      </p:sp>
      <p:pic>
        <p:nvPicPr>
          <p:cNvPr id="13316" name="Espaço Reservado para Conteúdo 7" descr="Digitalizar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250" y="1571625"/>
            <a:ext cx="4637088" cy="486886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/>
              <a:t>Membranas e ligamentos</a:t>
            </a:r>
          </a:p>
        </p:txBody>
      </p:sp>
      <p:pic>
        <p:nvPicPr>
          <p:cNvPr id="14339" name="Espaço Reservado para Conteúdo 4" descr="Digitalizar0007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063" y="1571625"/>
            <a:ext cx="3556000" cy="4816475"/>
          </a:xfrm>
        </p:spPr>
      </p:pic>
      <p:pic>
        <p:nvPicPr>
          <p:cNvPr id="14340" name="Espaço Reservado para Conteúdo 5" descr="Digitalizar0010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71938" y="1571625"/>
            <a:ext cx="5026025" cy="450056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/>
              <a:t>Membranas e ligamentos</a:t>
            </a:r>
          </a:p>
        </p:txBody>
      </p:sp>
      <p:pic>
        <p:nvPicPr>
          <p:cNvPr id="15363" name="Espaço Reservado para Conteúdo 6" descr="Digitalizar000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0188" y="1928813"/>
            <a:ext cx="6286500" cy="34290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dirty="0"/>
              <a:t>Cavidade </a:t>
            </a:r>
            <a:r>
              <a:rPr lang="pt-BR" dirty="0" err="1"/>
              <a:t>endolaríngea</a:t>
            </a:r>
            <a:endParaRPr lang="pt-BR" dirty="0"/>
          </a:p>
        </p:txBody>
      </p:sp>
      <p:sp>
        <p:nvSpPr>
          <p:cNvPr id="16387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/>
              <a:t>Andares:</a:t>
            </a:r>
          </a:p>
        </p:txBody>
      </p:sp>
      <p:pic>
        <p:nvPicPr>
          <p:cNvPr id="16388" name="Espaço Reservado para Conteúdo 5" descr="Digitalizar0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2087563"/>
            <a:ext cx="6786563" cy="46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m 1" descr="foto 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1428750"/>
            <a:ext cx="70294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dirty="0"/>
              <a:t>Glote</a:t>
            </a:r>
          </a:p>
        </p:txBody>
      </p:sp>
      <p:sp>
        <p:nvSpPr>
          <p:cNvPr id="18435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4043363" cy="4829175"/>
          </a:xfrm>
        </p:spPr>
        <p:txBody>
          <a:bodyPr/>
          <a:lstStyle/>
          <a:p>
            <a:pPr eaLnBrk="1" hangingPunct="1"/>
            <a:r>
              <a:rPr lang="pt-BR" altLang="pt-BR"/>
              <a:t>Espaço limitado  pela borda livre das pregas vocais e pela face interna das aritenóides.</a:t>
            </a:r>
          </a:p>
          <a:p>
            <a:pPr eaLnBrk="1" hangingPunct="1"/>
            <a:r>
              <a:rPr lang="pt-BR" altLang="pt-BR"/>
              <a:t>Anteriormente é delimitada pela comissura anterior e posteriormente , pela comissura posterior.</a:t>
            </a:r>
          </a:p>
        </p:txBody>
      </p:sp>
      <p:pic>
        <p:nvPicPr>
          <p:cNvPr id="18436" name="Imagem 3" descr="glo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785938"/>
            <a:ext cx="4217987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dirty="0"/>
              <a:t>Glote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57188" y="1600200"/>
            <a:ext cx="4429125" cy="4525963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b="1" dirty="0"/>
              <a:t>COMISURA ANTERIOR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dirty="0"/>
              <a:t>-	Considerada como uma linha vertical de 2 a 3mm de altura junto ao ângulo da tireóide onde as pregas vocais se encontram.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COMISSURA POSTERIOR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dirty="0"/>
              <a:t>-	Região mucosa com aprox. 5mm de altura que se estende do processo vocal de uma </a:t>
            </a:r>
            <a:r>
              <a:rPr lang="pt-BR" dirty="0" err="1"/>
              <a:t>aritenóide</a:t>
            </a:r>
            <a:r>
              <a:rPr lang="pt-BR" dirty="0"/>
              <a:t> à outra.</a:t>
            </a:r>
          </a:p>
        </p:txBody>
      </p:sp>
      <p:pic>
        <p:nvPicPr>
          <p:cNvPr id="19460" name="Espaço Reservado para Conteúdo 4" descr="Digitalizar0020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7750" y="1785938"/>
            <a:ext cx="4138613" cy="371475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pt-BR" dirty="0"/>
              <a:t>Prega vocal</a:t>
            </a:r>
          </a:p>
        </p:txBody>
      </p:sp>
      <p:sp>
        <p:nvSpPr>
          <p:cNvPr id="2048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buFont typeface="Arial" panose="020B0604020202020204" pitchFamily="34" charset="0"/>
              <a:buNone/>
            </a:pPr>
            <a:r>
              <a:rPr lang="pt-BR" altLang="pt-BR" sz="2000"/>
              <a:t>-     </a:t>
            </a:r>
            <a:r>
              <a:rPr lang="pt-BR" altLang="pt-BR" sz="2600"/>
              <a:t>Se insere por sua extremidade anterior no ângulo cartilagem tireóide  e por sua extremidade posterior na apófise vocal da cartilagem aritenóide.</a:t>
            </a:r>
          </a:p>
          <a:p>
            <a:pPr algn="just" eaLnBrk="1" hangingPunct="1">
              <a:buFont typeface="Arial" panose="020B0604020202020204" pitchFamily="34" charset="0"/>
              <a:buNone/>
            </a:pPr>
            <a:r>
              <a:rPr lang="pt-BR" altLang="pt-BR" sz="2600"/>
              <a:t>-	Sua borda externa corresponde ao músculo tireoaritenóideo.</a:t>
            </a:r>
          </a:p>
          <a:p>
            <a:pPr algn="just" eaLnBrk="1" hangingPunct="1">
              <a:buFontTx/>
              <a:buChar char="-"/>
            </a:pPr>
            <a:r>
              <a:rPr lang="pt-BR" altLang="pt-BR" sz="2600"/>
              <a:t>Seu comprimento é de 20 a 25mm nos homens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pt-BR" altLang="pt-BR" sz="2600"/>
              <a:t>                                              16 a 20mm nas mulheres.</a:t>
            </a:r>
          </a:p>
          <a:p>
            <a:pPr algn="just" eaLnBrk="1" hangingPunct="1">
              <a:buFontTx/>
              <a:buChar char="-"/>
            </a:pPr>
            <a:r>
              <a:rPr lang="pt-BR" altLang="pt-BR" sz="2600"/>
              <a:t>São compostas por um ligamento elástico (tireoaritenóideo inferior ou vocal) 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pt-BR" altLang="pt-BR" sz="26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2857500"/>
            <a:ext cx="5033963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Imagem 2" descr="foto 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500063"/>
            <a:ext cx="400050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28588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LARINGE</a:t>
            </a:r>
          </a:p>
        </p:txBody>
      </p:sp>
      <p:sp>
        <p:nvSpPr>
          <p:cNvPr id="4099" name="Espaço Reservado para Conteúdo 2"/>
          <p:cNvSpPr>
            <a:spLocks noGrp="1"/>
          </p:cNvSpPr>
          <p:nvPr>
            <p:ph idx="1"/>
          </p:nvPr>
        </p:nvSpPr>
        <p:spPr>
          <a:xfrm>
            <a:off x="500063" y="1643063"/>
            <a:ext cx="8229600" cy="4643437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pt-BR" altLang="pt-BR"/>
              <a:t>● Arcabouço músculo-cartilaginoso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pt-BR" altLang="pt-BR"/>
              <a:t>● Funções: respiratória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pt-BR" altLang="pt-BR"/>
              <a:t>                    fonatória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pt-BR" altLang="pt-BR"/>
              <a:t>                    esfincteriana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pt-BR" altLang="pt-BR"/>
              <a:t>● Situa-se numa referência vertebral entre C5-C6  e T1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pt-BR" altLang="pt-BR"/>
              <a:t>● Possui 5 cartilagens principais e 2 menores.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pt-BR" altLang="pt-BR"/>
              <a:t>● Cavidade endolaríngea é dividida em três andares: glote, supraglote e subglote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dirty="0" err="1"/>
              <a:t>Supraglote</a:t>
            </a:r>
            <a:endParaRPr lang="pt-BR" dirty="0"/>
          </a:p>
        </p:txBody>
      </p:sp>
      <p:sp>
        <p:nvSpPr>
          <p:cNvPr id="22531" name="Espaço Reservado para Conteúdo 2"/>
          <p:cNvSpPr>
            <a:spLocks noGrp="1"/>
          </p:cNvSpPr>
          <p:nvPr>
            <p:ph idx="1"/>
          </p:nvPr>
        </p:nvSpPr>
        <p:spPr>
          <a:xfrm>
            <a:off x="500063" y="1357313"/>
            <a:ext cx="8001000" cy="2428875"/>
          </a:xfrm>
        </p:spPr>
        <p:txBody>
          <a:bodyPr/>
          <a:lstStyle/>
          <a:p>
            <a:pPr eaLnBrk="1" hangingPunct="1"/>
            <a:r>
              <a:rPr lang="pt-BR" altLang="pt-BR"/>
              <a:t>Vai das pregas vocais até o orifício superior da laringe.</a:t>
            </a:r>
          </a:p>
          <a:p>
            <a:pPr eaLnBrk="1" hangingPunct="1"/>
            <a:r>
              <a:rPr lang="pt-BR" altLang="pt-BR"/>
              <a:t>Limitada anteriormente pela borda livre  da epiglote,  lateralmente pelas  pregas ariepiglóticas e posteriormente pelos vértices das aritenóides</a:t>
            </a: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3714750"/>
            <a:ext cx="4918075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pt-BR" dirty="0"/>
              <a:t>Banda ventricular</a:t>
            </a:r>
          </a:p>
        </p:txBody>
      </p:sp>
      <p:sp>
        <p:nvSpPr>
          <p:cNvPr id="23555" name="Espaço Reservado para Conteúdo 2"/>
          <p:cNvSpPr>
            <a:spLocks noGrp="1"/>
          </p:cNvSpPr>
          <p:nvPr>
            <p:ph idx="1"/>
          </p:nvPr>
        </p:nvSpPr>
        <p:spPr>
          <a:xfrm>
            <a:off x="428625" y="1500188"/>
            <a:ext cx="8229600" cy="5072062"/>
          </a:xfrm>
        </p:spPr>
        <p:txBody>
          <a:bodyPr/>
          <a:lstStyle/>
          <a:p>
            <a:pPr algn="just" eaLnBrk="1" hangingPunct="1">
              <a:buFont typeface="Arial" panose="020B0604020202020204" pitchFamily="34" charset="0"/>
              <a:buNone/>
            </a:pPr>
            <a:r>
              <a:rPr lang="pt-BR" altLang="pt-BR"/>
              <a:t>-	Também chamada de falsa prega ou prega vestibular.</a:t>
            </a:r>
          </a:p>
          <a:p>
            <a:pPr algn="just" eaLnBrk="1" hangingPunct="1">
              <a:buFont typeface="Arial" panose="020B0604020202020204" pitchFamily="34" charset="0"/>
              <a:buNone/>
            </a:pPr>
            <a:r>
              <a:rPr lang="pt-BR" altLang="pt-BR"/>
              <a:t>-	Estrutura par que se insere adiante no ângulo da cartilagem tireóide e dirige-se para trás e um pouco para fora fixando-se na face anterior da cartilagem aritenóide.</a:t>
            </a:r>
          </a:p>
          <a:p>
            <a:pPr algn="just" eaLnBrk="1" hangingPunct="1">
              <a:buFont typeface="Arial" panose="020B0604020202020204" pitchFamily="34" charset="0"/>
              <a:buNone/>
            </a:pPr>
            <a:r>
              <a:rPr lang="pt-BR" altLang="pt-BR"/>
              <a:t>-	Formam um mecanismo protetor pela qual a via aérea se fecha na passagem dos alimentos.</a:t>
            </a:r>
          </a:p>
          <a:p>
            <a:pPr algn="just" eaLnBrk="1" hangingPunct="1">
              <a:buFont typeface="Arial" panose="020B0604020202020204" pitchFamily="34" charset="0"/>
              <a:buNone/>
            </a:pPr>
            <a:r>
              <a:rPr lang="pt-BR" altLang="pt-BR"/>
              <a:t>-	Não têm participação na formação da voz.</a:t>
            </a:r>
          </a:p>
          <a:p>
            <a:pPr eaLnBrk="1" hangingPunct="1"/>
            <a:endParaRPr lang="pt-BR" altLang="pt-B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>
              <a:defRPr/>
            </a:pPr>
            <a:br>
              <a:rPr lang="pt-BR" dirty="0"/>
            </a:br>
            <a:r>
              <a:rPr lang="pt-BR" dirty="0"/>
              <a:t>Ventrículos da laringe </a:t>
            </a:r>
            <a:br>
              <a:rPr lang="pt-BR" dirty="0"/>
            </a:br>
            <a:endParaRPr lang="pt-BR" dirty="0"/>
          </a:p>
        </p:txBody>
      </p:sp>
      <p:sp>
        <p:nvSpPr>
          <p:cNvPr id="2457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buFont typeface="Arial" panose="020B0604020202020204" pitchFamily="34" charset="0"/>
              <a:buNone/>
            </a:pPr>
            <a:r>
              <a:rPr lang="pt-BR" altLang="pt-BR"/>
              <a:t>-	Também chamados ventrículos de morgani, são divertículos da laringe que ocupam em cada lado da linha média o espaço compreendido entre a falsa prega e a prega vocal.</a:t>
            </a:r>
          </a:p>
          <a:p>
            <a:endParaRPr lang="pt-BR" altLang="pt-BR"/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3571875"/>
            <a:ext cx="4076700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m 1" descr="glote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387475"/>
            <a:ext cx="8429625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m 1" descr="glote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88" y="214313"/>
            <a:ext cx="6911975" cy="638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dirty="0" err="1"/>
              <a:t>Subglote</a:t>
            </a:r>
            <a:endParaRPr lang="pt-BR" dirty="0"/>
          </a:p>
        </p:txBody>
      </p:sp>
      <p:sp>
        <p:nvSpPr>
          <p:cNvPr id="27651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3971925" cy="4708525"/>
          </a:xfrm>
        </p:spPr>
        <p:txBody>
          <a:bodyPr/>
          <a:lstStyle/>
          <a:p>
            <a:pPr eaLnBrk="1" hangingPunct="1"/>
            <a:r>
              <a:rPr lang="pt-BR" altLang="pt-BR"/>
              <a:t>Desde as pregas vocais até um plano que passa pelo bordo inferior da cartilagem cricóide.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pt-BR" altLang="pt-BR"/>
          </a:p>
          <a:p>
            <a:pPr eaLnBrk="1" hangingPunct="1"/>
            <a:r>
              <a:rPr lang="pt-BR" altLang="pt-BR"/>
              <a:t>Comunica-se inferiormente com a traquéia</a:t>
            </a:r>
          </a:p>
        </p:txBody>
      </p:sp>
      <p:pic>
        <p:nvPicPr>
          <p:cNvPr id="27652" name="Imagem 4" descr="foto 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" t="1273" r="1254" b="1273"/>
          <a:stretch>
            <a:fillRect/>
          </a:stretch>
        </p:blipFill>
        <p:spPr bwMode="auto">
          <a:xfrm>
            <a:off x="5024438" y="2476500"/>
            <a:ext cx="365760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dirty="0"/>
              <a:t>Músculos da laringe</a:t>
            </a:r>
          </a:p>
        </p:txBody>
      </p:sp>
      <p:sp>
        <p:nvSpPr>
          <p:cNvPr id="28675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0613"/>
          </a:xfrm>
        </p:spPr>
        <p:txBody>
          <a:bodyPr/>
          <a:lstStyle/>
          <a:p>
            <a:pPr algn="just"/>
            <a:r>
              <a:rPr lang="pt-BR" altLang="pt-BR" b="1"/>
              <a:t>Extrínsecos</a:t>
            </a:r>
          </a:p>
          <a:p>
            <a:pPr algn="just">
              <a:buFontTx/>
              <a:buChar char="-"/>
            </a:pPr>
            <a:r>
              <a:rPr lang="pt-BR" altLang="pt-BR"/>
              <a:t>Fazem parte da musculatura do pescoço </a:t>
            </a:r>
          </a:p>
          <a:p>
            <a:pPr algn="just">
              <a:buFontTx/>
              <a:buChar char="-"/>
            </a:pPr>
            <a:r>
              <a:rPr lang="pt-BR" altLang="pt-BR"/>
              <a:t>São responsáveis pelos movimentos de elevação e abaixamento da laringe,  e por sua fixação à região cervical.</a:t>
            </a:r>
          </a:p>
          <a:p>
            <a:pPr algn="just">
              <a:buFont typeface="Wingdings 2" panose="05020102010507070707" pitchFamily="18" charset="2"/>
              <a:buNone/>
            </a:pPr>
            <a:endParaRPr lang="pt-BR" altLang="pt-BR"/>
          </a:p>
          <a:p>
            <a:pPr algn="just"/>
            <a:r>
              <a:rPr lang="pt-BR" altLang="pt-BR" b="1"/>
              <a:t>Intrínsecos</a:t>
            </a:r>
          </a:p>
          <a:p>
            <a:pPr algn="just">
              <a:buFontTx/>
              <a:buChar char="-"/>
            </a:pPr>
            <a:r>
              <a:rPr lang="pt-BR" altLang="pt-BR"/>
              <a:t>Estão ligados às cartilagens da laringe</a:t>
            </a:r>
          </a:p>
          <a:p>
            <a:pPr algn="just">
              <a:buFontTx/>
              <a:buChar char="-"/>
            </a:pPr>
            <a:r>
              <a:rPr lang="pt-BR" altLang="pt-BR"/>
              <a:t>Responsáveis pelas funções respiratória, vocal e esfincterianas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pt-BR" dirty="0"/>
              <a:t>Músculos extrínsecos</a:t>
            </a:r>
          </a:p>
        </p:txBody>
      </p:sp>
      <p:sp>
        <p:nvSpPr>
          <p:cNvPr id="29699" name="Espaço Reservado para Conteúdo 4"/>
          <p:cNvSpPr>
            <a:spLocks noGrp="1"/>
          </p:cNvSpPr>
          <p:nvPr>
            <p:ph sz="half" idx="2"/>
          </p:nvPr>
        </p:nvSpPr>
        <p:spPr>
          <a:xfrm>
            <a:off x="428625" y="1600200"/>
            <a:ext cx="8258175" cy="4525963"/>
          </a:xfrm>
        </p:spPr>
        <p:txBody>
          <a:bodyPr/>
          <a:lstStyle/>
          <a:p>
            <a:r>
              <a:rPr lang="pt-BR" altLang="pt-BR"/>
              <a:t>Suspensores da laringe (supra-hióideos):</a:t>
            </a:r>
          </a:p>
          <a:p>
            <a:pPr>
              <a:buFontTx/>
              <a:buChar char="-"/>
            </a:pPr>
            <a:r>
              <a:rPr lang="pt-BR" altLang="pt-BR"/>
              <a:t>digástrico, estilo-hióideo, geno-hióideo, milo-hióideo.</a:t>
            </a:r>
          </a:p>
          <a:p>
            <a:pPr>
              <a:buFontTx/>
              <a:buChar char="-"/>
            </a:pPr>
            <a:r>
              <a:rPr lang="pt-BR" altLang="pt-BR"/>
              <a:t>Inervados pelos V, VII e IX pares cranianos</a:t>
            </a:r>
          </a:p>
          <a:p>
            <a:pPr>
              <a:buFont typeface="Wingdings 2" panose="05020102010507070707" pitchFamily="18" charset="2"/>
              <a:buNone/>
            </a:pPr>
            <a:endParaRPr lang="pt-BR" altLang="pt-BR"/>
          </a:p>
          <a:p>
            <a:r>
              <a:rPr lang="pt-BR" altLang="pt-BR"/>
              <a:t>Abaixadores da laringe (infra-hióideos):</a:t>
            </a:r>
          </a:p>
          <a:p>
            <a:pPr>
              <a:buFontTx/>
              <a:buChar char="-"/>
            </a:pPr>
            <a:r>
              <a:rPr lang="pt-BR" altLang="pt-BR"/>
              <a:t>esterno-hióideo, tireo-hióideo, omo-hióideo, esterno-tireo-hióideo.</a:t>
            </a:r>
          </a:p>
          <a:p>
            <a:pPr>
              <a:buFontTx/>
              <a:buChar char="-"/>
            </a:pPr>
            <a:r>
              <a:rPr lang="pt-BR" altLang="pt-BR"/>
              <a:t>Inervados pela alça do nervo hipoglosso e por ramos de C2 e C3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Espaço Reservado para Conteúdo 7" descr="Digitalizar00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266700"/>
            <a:ext cx="6572250" cy="641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071563"/>
            <a:ext cx="8229600" cy="5237162"/>
          </a:xfrm>
        </p:spPr>
        <p:txBody>
          <a:bodyPr/>
          <a:lstStyle/>
          <a:p>
            <a:pPr algn="just"/>
            <a:r>
              <a:rPr lang="pt-BR" altLang="pt-BR"/>
              <a:t>Extrínsecos posteriores da laringe:</a:t>
            </a:r>
          </a:p>
          <a:p>
            <a:pPr algn="just">
              <a:buFont typeface="Wingdings 2" panose="05020102010507070707" pitchFamily="18" charset="2"/>
              <a:buNone/>
            </a:pPr>
            <a:endParaRPr lang="pt-BR" altLang="pt-BR"/>
          </a:p>
          <a:p>
            <a:pPr algn="just">
              <a:buFontTx/>
              <a:buChar char="-"/>
            </a:pPr>
            <a:r>
              <a:rPr lang="pt-BR" altLang="pt-BR"/>
              <a:t>Constritores médio e inferior</a:t>
            </a:r>
          </a:p>
          <a:p>
            <a:pPr algn="just">
              <a:buFontTx/>
              <a:buChar char="-"/>
            </a:pPr>
            <a:r>
              <a:rPr lang="pt-BR" altLang="pt-BR"/>
              <a:t>Estabelecem a fixação da laringe e se ligam ao hióide e à cartilagem tireóide</a:t>
            </a:r>
          </a:p>
          <a:p>
            <a:pPr algn="just">
              <a:buFontTx/>
              <a:buChar char="-"/>
            </a:pPr>
            <a:r>
              <a:rPr lang="pt-BR" altLang="pt-BR"/>
              <a:t>M. Constritor inferior faz parte do esfíncter que delimita a hipofaringe do esôfago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409575"/>
            <a:ext cx="4929187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pt-BR" dirty="0"/>
              <a:t>Músculos intrínsecos</a:t>
            </a:r>
          </a:p>
        </p:txBody>
      </p:sp>
      <p:sp>
        <p:nvSpPr>
          <p:cNvPr id="32771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/>
              <a:t>Dividem-se em três grupos:</a:t>
            </a:r>
          </a:p>
          <a:p>
            <a:pPr>
              <a:buFont typeface="Wingdings 2" panose="05020102010507070707" pitchFamily="18" charset="2"/>
              <a:buNone/>
            </a:pPr>
            <a:endParaRPr lang="pt-BR" altLang="pt-BR"/>
          </a:p>
          <a:p>
            <a:pPr>
              <a:buFontTx/>
              <a:buChar char="-"/>
            </a:pPr>
            <a:r>
              <a:rPr lang="pt-BR" altLang="pt-BR"/>
              <a:t>Tensores da pregas vocais</a:t>
            </a:r>
          </a:p>
          <a:p>
            <a:pPr>
              <a:buFontTx/>
              <a:buChar char="-"/>
            </a:pPr>
            <a:r>
              <a:rPr lang="pt-BR" altLang="pt-BR"/>
              <a:t>Dilatadores da glote</a:t>
            </a:r>
          </a:p>
          <a:p>
            <a:pPr>
              <a:buFontTx/>
              <a:buChar char="-"/>
            </a:pPr>
            <a:r>
              <a:rPr lang="pt-BR" altLang="pt-BR"/>
              <a:t>Constritores da glote</a:t>
            </a:r>
          </a:p>
          <a:p>
            <a:pPr>
              <a:buFontTx/>
              <a:buChar char="-"/>
            </a:pPr>
            <a:endParaRPr lang="pt-BR" altLang="pt-BR"/>
          </a:p>
          <a:p>
            <a:pPr>
              <a:buFontTx/>
              <a:buChar char="-"/>
            </a:pPr>
            <a:endParaRPr lang="pt-BR" altLang="pt-BR"/>
          </a:p>
        </p:txBody>
      </p:sp>
      <p:pic>
        <p:nvPicPr>
          <p:cNvPr id="32772" name="Espaço Reservado para Conteúdo 6" descr="Digitalizar00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43313"/>
            <a:ext cx="4222750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900613" cy="4829175"/>
          </a:xfrm>
        </p:spPr>
        <p:txBody>
          <a:bodyPr rtlCol="0">
            <a:normAutofit fontScale="92500" lnSpcReduction="10000"/>
          </a:bodyPr>
          <a:lstStyle/>
          <a:p>
            <a:pPr marL="914400" lvl="1" indent="-514350" algn="just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pt-BR" sz="2800" dirty="0"/>
              <a:t>Tensores das pregas vocais</a:t>
            </a:r>
          </a:p>
          <a:p>
            <a:pPr marL="914400" lvl="1" indent="-514350" algn="just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pt-BR" sz="2800" dirty="0"/>
          </a:p>
          <a:p>
            <a:pPr marL="914400" lvl="1" indent="-514350" algn="just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t-BR" sz="2800" dirty="0"/>
              <a:t>Músculo </a:t>
            </a:r>
            <a:r>
              <a:rPr lang="pt-BR" sz="2800" dirty="0" err="1"/>
              <a:t>Cricotireóideo</a:t>
            </a:r>
            <a:r>
              <a:rPr lang="pt-BR" sz="2800" dirty="0"/>
              <a:t> (um de cada lado).</a:t>
            </a:r>
          </a:p>
          <a:p>
            <a:pPr marL="914400" lvl="1" indent="-514350" algn="just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t-BR" sz="2800" dirty="0" err="1"/>
              <a:t>Basculam</a:t>
            </a:r>
            <a:r>
              <a:rPr lang="pt-BR" sz="2800" dirty="0"/>
              <a:t> a </a:t>
            </a:r>
            <a:r>
              <a:rPr lang="pt-BR" sz="2800" dirty="0" err="1"/>
              <a:t>cricóide</a:t>
            </a:r>
            <a:r>
              <a:rPr lang="pt-BR" sz="2800" dirty="0"/>
              <a:t>, levando para trás e para baixo a </a:t>
            </a:r>
            <a:r>
              <a:rPr lang="pt-BR" sz="2800" dirty="0" err="1"/>
              <a:t>aritenóide</a:t>
            </a:r>
            <a:r>
              <a:rPr lang="pt-BR" sz="2800" dirty="0"/>
              <a:t>.</a:t>
            </a:r>
          </a:p>
          <a:p>
            <a:pPr marL="914400" lvl="1" indent="-514350" algn="just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t-BR" sz="2800" dirty="0"/>
              <a:t>As pregas vocais se alongam e ficam tensas graças aos pontos fixos nas </a:t>
            </a:r>
            <a:r>
              <a:rPr lang="pt-BR" sz="2800" dirty="0" err="1"/>
              <a:t>aritenóides</a:t>
            </a:r>
            <a:r>
              <a:rPr lang="pt-BR" sz="2800" dirty="0"/>
              <a:t> e tireóide.</a:t>
            </a:r>
          </a:p>
          <a:p>
            <a:pPr marL="914400" lvl="1" indent="-514350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endParaRPr lang="pt-BR" dirty="0"/>
          </a:p>
        </p:txBody>
      </p:sp>
      <p:pic>
        <p:nvPicPr>
          <p:cNvPr id="3379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7" b="7132"/>
          <a:stretch>
            <a:fillRect/>
          </a:stretch>
        </p:blipFill>
        <p:spPr>
          <a:xfrm>
            <a:off x="5786438" y="2214563"/>
            <a:ext cx="2570162" cy="3281362"/>
          </a:xfr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pt-BR" dirty="0"/>
              <a:t>Músculos intrínsecos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pt-BR" dirty="0"/>
              <a:t>Músculos intrínsecos</a:t>
            </a:r>
          </a:p>
        </p:txBody>
      </p:sp>
      <p:sp>
        <p:nvSpPr>
          <p:cNvPr id="34819" name="Espaço Reservado para Conteúdo 5"/>
          <p:cNvSpPr>
            <a:spLocks noGrp="1"/>
          </p:cNvSpPr>
          <p:nvPr>
            <p:ph sz="half" idx="1"/>
          </p:nvPr>
        </p:nvSpPr>
        <p:spPr>
          <a:xfrm>
            <a:off x="214313" y="1600200"/>
            <a:ext cx="4500562" cy="51149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pt-BR" altLang="pt-BR"/>
              <a:t> Dilatadores da glote (abdutores)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pt-BR" altLang="pt-BR"/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pt-BR" altLang="pt-BR" sz="2600"/>
              <a:t>Cricoaritenóideos posteriores (um de cada lado).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pt-BR" altLang="pt-BR" sz="2600"/>
              <a:t>Movimento de rotação das aritenóides, separando as pregas vocais e dilatando a glote.</a:t>
            </a:r>
          </a:p>
        </p:txBody>
      </p:sp>
      <p:pic>
        <p:nvPicPr>
          <p:cNvPr id="3482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4"/>
          <a:stretch>
            <a:fillRect/>
          </a:stretch>
        </p:blipFill>
        <p:spPr>
          <a:xfrm>
            <a:off x="4857750" y="2214563"/>
            <a:ext cx="3879850" cy="3643312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pt-BR" dirty="0"/>
              <a:t>Músculos intrínsecos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1"/>
          </p:nvPr>
        </p:nvSpPr>
        <p:spPr>
          <a:xfrm>
            <a:off x="357188" y="1600200"/>
            <a:ext cx="4500562" cy="4525963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pt-BR" dirty="0"/>
              <a:t> </a:t>
            </a:r>
            <a:r>
              <a:rPr lang="pt-BR" dirty="0" err="1"/>
              <a:t>Constrictores</a:t>
            </a:r>
            <a:r>
              <a:rPr lang="pt-BR" dirty="0"/>
              <a:t> da glote</a:t>
            </a:r>
          </a:p>
          <a:p>
            <a:pPr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pt-BR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t-BR" b="1" dirty="0" err="1"/>
              <a:t>Cricoaritenóideos</a:t>
            </a:r>
            <a:r>
              <a:rPr lang="pt-BR" b="1" dirty="0"/>
              <a:t> laterais: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dirty="0"/>
              <a:t>-	Situam-se por dentro das lâminas da cartilagem tireóide, por cima da </a:t>
            </a:r>
            <a:r>
              <a:rPr lang="pt-BR" dirty="0" err="1"/>
              <a:t>cricóide</a:t>
            </a:r>
            <a:r>
              <a:rPr lang="pt-BR" dirty="0"/>
              <a:t>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dirty="0"/>
              <a:t>-	Aproximam as pregas vocais dirigindo as apófises vocais para dentro.</a:t>
            </a:r>
          </a:p>
        </p:txBody>
      </p:sp>
      <p:pic>
        <p:nvPicPr>
          <p:cNvPr id="3584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"/>
          <a:stretch>
            <a:fillRect/>
          </a:stretch>
        </p:blipFill>
        <p:spPr>
          <a:xfrm>
            <a:off x="4851400" y="1785938"/>
            <a:ext cx="4078288" cy="4000500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"/>
          <a:stretch>
            <a:fillRect/>
          </a:stretch>
        </p:blipFill>
        <p:spPr>
          <a:xfrm>
            <a:off x="4589463" y="1571625"/>
            <a:ext cx="4268787" cy="4071938"/>
          </a:xfrm>
        </p:spPr>
      </p:pic>
      <p:sp>
        <p:nvSpPr>
          <p:cNvPr id="9218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dirty="0"/>
              <a:t>Músculos da laringe</a:t>
            </a:r>
          </a:p>
        </p:txBody>
      </p:sp>
      <p:sp>
        <p:nvSpPr>
          <p:cNvPr id="36868" name="Espaço Reservado para Conteúdo 5"/>
          <p:cNvSpPr>
            <a:spLocks noGrp="1"/>
          </p:cNvSpPr>
          <p:nvPr>
            <p:ph sz="half" idx="1"/>
          </p:nvPr>
        </p:nvSpPr>
        <p:spPr>
          <a:xfrm>
            <a:off x="285750" y="1600200"/>
            <a:ext cx="4210050" cy="4757738"/>
          </a:xfrm>
        </p:spPr>
        <p:txBody>
          <a:bodyPr/>
          <a:lstStyle/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pt-BR" altLang="pt-BR" b="1"/>
              <a:t>Interaritenóideo: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endParaRPr lang="pt-BR" altLang="pt-BR" b="1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pt-BR" altLang="pt-BR"/>
              <a:t>     - Formado por fibras transversas e oblíquas;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pt-BR" altLang="pt-BR"/>
              <a:t>     - Ação de aproximação das aritenóides e portanto das pregas vocais, estreitando o orifício superior da laringe.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pt-BR" altLang="pt-BR" sz="24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dirty="0"/>
              <a:t>Músculos da laringe</a:t>
            </a:r>
          </a:p>
        </p:txBody>
      </p:sp>
      <p:sp>
        <p:nvSpPr>
          <p:cNvPr id="37891" name="Espaço Reservado para Conteúdo 5"/>
          <p:cNvSpPr>
            <a:spLocks noGrp="1"/>
          </p:cNvSpPr>
          <p:nvPr>
            <p:ph sz="half" idx="1"/>
          </p:nvPr>
        </p:nvSpPr>
        <p:spPr>
          <a:xfrm>
            <a:off x="785813" y="1714500"/>
            <a:ext cx="7715250" cy="42862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pt-BR" altLang="pt-BR" b="1"/>
              <a:t>Tireoaritenóideos :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pt-BR" altLang="pt-BR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pt-BR" altLang="pt-BR"/>
              <a:t>-	Localizam-se por cima dos cricoaritenóideos lat.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pt-BR" altLang="pt-BR"/>
              <a:t>-	A camada interna produz adução das pregas vocais;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pt-BR" altLang="pt-BR"/>
              <a:t>-	A camada externa participa da adução das pregas vocais e  atua sobre a epiglote trazendo-a para trás, estreitando o vestíbulo e o ádito da laringe.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Espaço Reservado para Conteúdo 4" descr="Digitalizar0011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" y="1928813"/>
            <a:ext cx="4210050" cy="3929062"/>
          </a:xfrm>
        </p:spPr>
      </p:pic>
      <p:pic>
        <p:nvPicPr>
          <p:cNvPr id="38915" name="Espaço Reservado para Conteúdo 5" descr="Digitalizar0014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000250"/>
            <a:ext cx="4281488" cy="3786188"/>
          </a:xfr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Espaço Reservado para Conteúdo 7" descr="Digitalizar001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3063" y="1714500"/>
            <a:ext cx="6072187" cy="4214813"/>
          </a:xfr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pt-BR" dirty="0"/>
          </a:p>
        </p:txBody>
      </p:sp>
      <p:pic>
        <p:nvPicPr>
          <p:cNvPr id="40963" name="Espaço Reservado para Conteúdo 6" descr="Digitalizar001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0188" y="1571625"/>
            <a:ext cx="6286500" cy="4572000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dirty="0"/>
              <a:t>Vascularização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half"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A laringe é suprida por 3 artérias:</a:t>
            </a:r>
          </a:p>
          <a:p>
            <a:pPr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pt-BR" dirty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pt-BR" b="1" i="1" dirty="0"/>
              <a:t>Artéria laríngea superior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dirty="0"/>
              <a:t>	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pt-BR" b="1" i="1" dirty="0"/>
              <a:t>Artéria laríngea ântero-inferior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dirty="0"/>
              <a:t>	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pt-BR" b="1" i="1" dirty="0"/>
              <a:t>Artéria laríngea </a:t>
            </a:r>
            <a:r>
              <a:rPr lang="pt-BR" b="1" i="1" dirty="0" err="1"/>
              <a:t>póstero-inferior</a:t>
            </a:r>
            <a:r>
              <a:rPr lang="pt-BR" dirty="0"/>
              <a:t>.</a:t>
            </a:r>
            <a:endParaRPr lang="pt-BR" b="1" i="1" dirty="0"/>
          </a:p>
        </p:txBody>
      </p:sp>
      <p:pic>
        <p:nvPicPr>
          <p:cNvPr id="41988" name="Espaço Reservado para Conteúdo 7" descr="Digitalizar0023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6313" y="1285875"/>
            <a:ext cx="3786187" cy="535781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Cartilagens da laringe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 rtlCol="0">
            <a:normAutofit fontScale="92500" lnSpcReduction="1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pt-BR" dirty="0"/>
              <a:t>Três peças ímpares: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t-BR" dirty="0"/>
              <a:t> </a:t>
            </a:r>
            <a:r>
              <a:rPr lang="pt-BR" dirty="0" err="1"/>
              <a:t>Cricóide</a:t>
            </a:r>
            <a:endParaRPr lang="pt-BR" dirty="0"/>
          </a:p>
          <a:p>
            <a:pPr marL="868680" lvl="1" indent="-283464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t-BR" dirty="0"/>
              <a:t> Tireóide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t-BR" dirty="0"/>
              <a:t> Epiglote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pt-BR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pt-BR" dirty="0"/>
              <a:t>Seis peças pares e laterais: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t-BR" dirty="0"/>
              <a:t> Aritenóides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t-BR" dirty="0"/>
              <a:t> Corniculadas (</a:t>
            </a:r>
            <a:r>
              <a:rPr lang="pt-BR" dirty="0" err="1"/>
              <a:t>Santorini</a:t>
            </a:r>
            <a:r>
              <a:rPr lang="pt-BR" dirty="0"/>
              <a:t>)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t-BR" dirty="0"/>
              <a:t> Cuneiformes (</a:t>
            </a:r>
            <a:r>
              <a:rPr lang="pt-BR" dirty="0" err="1"/>
              <a:t>Wrisberg</a:t>
            </a:r>
            <a:r>
              <a:rPr lang="pt-BR" dirty="0"/>
              <a:t>)</a:t>
            </a:r>
          </a:p>
        </p:txBody>
      </p:sp>
      <p:pic>
        <p:nvPicPr>
          <p:cNvPr id="6148" name="Espaço Reservado para Conteúdo 5" descr="slide0005_image013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3500" y="1857375"/>
            <a:ext cx="2581275" cy="3949700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3011" name="Espaço Reservado para Conteú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58775" lvl="1" eaLnBrk="1" hangingPunct="1">
              <a:buFont typeface="Arial" panose="020B0604020202020204" pitchFamily="34" charset="0"/>
              <a:buChar char="–"/>
            </a:pPr>
            <a:r>
              <a:rPr lang="pt-BR" altLang="pt-BR" b="1" i="1"/>
              <a:t>Artéria laríngea superior</a:t>
            </a:r>
          </a:p>
          <a:p>
            <a:pPr marL="358775" lvl="1" eaLnBrk="1" hangingPunct="1">
              <a:buFont typeface="Wingdings 2" panose="05020102010507070707" pitchFamily="18" charset="2"/>
              <a:buNone/>
            </a:pPr>
            <a:endParaRPr lang="pt-BR" altLang="pt-BR" b="1" i="1"/>
          </a:p>
          <a:p>
            <a:pPr marL="358775" lvl="1" algn="just" eaLnBrk="1" hangingPunct="1">
              <a:buFont typeface="Arial" panose="020B0604020202020204" pitchFamily="34" charset="0"/>
              <a:buNone/>
            </a:pPr>
            <a:r>
              <a:rPr lang="pt-BR" altLang="pt-BR"/>
              <a:t>	Ramo da artéria tireóidea superior.</a:t>
            </a:r>
          </a:p>
          <a:p>
            <a:pPr marL="358775" lvl="1" algn="just" eaLnBrk="1" hangingPunct="1">
              <a:buFont typeface="Arial" panose="020B0604020202020204" pitchFamily="34" charset="0"/>
              <a:buNone/>
            </a:pPr>
            <a:r>
              <a:rPr lang="pt-BR" altLang="pt-BR"/>
              <a:t>    Atravessa a membrana tireohióidea e distribui-se pelos músculos da laringe e pela mucosa do compartimento superior do canal faringolaríngeo.</a:t>
            </a:r>
          </a:p>
          <a:p>
            <a:endParaRPr lang="pt-BR" altLang="pt-BR"/>
          </a:p>
        </p:txBody>
      </p:sp>
      <p:pic>
        <p:nvPicPr>
          <p:cNvPr id="43012" name="Espaço Reservado para Conteúdo 4" descr="art 1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6313" y="2000250"/>
            <a:ext cx="4135437" cy="3643313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4035" name="Espaço Reservado para Conteú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58775" lvl="1" eaLnBrk="1" hangingPunct="1">
              <a:buFont typeface="Arial" panose="020B0604020202020204" pitchFamily="34" charset="0"/>
              <a:buChar char="–"/>
            </a:pPr>
            <a:r>
              <a:rPr lang="pt-BR" altLang="pt-BR" b="1" i="1"/>
              <a:t>Artéria laríngea ântero-inferior</a:t>
            </a:r>
          </a:p>
          <a:p>
            <a:pPr marL="358775" lvl="1" eaLnBrk="1" hangingPunct="1">
              <a:buFont typeface="Arial" panose="020B0604020202020204" pitchFamily="34" charset="0"/>
              <a:buChar char="–"/>
            </a:pPr>
            <a:endParaRPr lang="pt-BR" altLang="pt-BR" b="1" i="1"/>
          </a:p>
          <a:p>
            <a:pPr marL="358775" lvl="1" eaLnBrk="1" hangingPunct="1">
              <a:buFont typeface="Arial" panose="020B0604020202020204" pitchFamily="34" charset="0"/>
              <a:buNone/>
            </a:pPr>
            <a:r>
              <a:rPr lang="pt-BR" altLang="pt-BR"/>
              <a:t>	Ramo da tireóidea superior. </a:t>
            </a:r>
          </a:p>
          <a:p>
            <a:pPr marL="358775" lvl="1" eaLnBrk="1" hangingPunct="1">
              <a:buFont typeface="Arial" panose="020B0604020202020204" pitchFamily="34" charset="0"/>
              <a:buNone/>
            </a:pPr>
            <a:r>
              <a:rPr lang="pt-BR" altLang="pt-BR"/>
              <a:t>    Perfura a membrana cricotireóidea e se distribui na mucosa do compartimento inferior da laringe.</a:t>
            </a:r>
          </a:p>
          <a:p>
            <a:pPr>
              <a:buFont typeface="Wingdings 2" panose="05020102010507070707" pitchFamily="18" charset="2"/>
              <a:buNone/>
            </a:pPr>
            <a:endParaRPr lang="pt-BR" altLang="pt-BR"/>
          </a:p>
        </p:txBody>
      </p:sp>
      <p:pic>
        <p:nvPicPr>
          <p:cNvPr id="44036" name="Espaço Reservado para Conteúdo 6" descr="art 2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9125" y="1600200"/>
            <a:ext cx="4157663" cy="4902200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5059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86238" cy="4972050"/>
          </a:xfrm>
        </p:spPr>
        <p:txBody>
          <a:bodyPr/>
          <a:lstStyle/>
          <a:p>
            <a:pPr marL="358775" lvl="1" eaLnBrk="1" hangingPunct="1">
              <a:buFont typeface="Arial" panose="020B0604020202020204" pitchFamily="34" charset="0"/>
              <a:buChar char="–"/>
            </a:pPr>
            <a:r>
              <a:rPr lang="pt-BR" altLang="pt-BR" b="1" i="1"/>
              <a:t>Artéria laríngea póstero-inferior</a:t>
            </a:r>
          </a:p>
          <a:p>
            <a:pPr marL="358775" lvl="1" eaLnBrk="1" hangingPunct="1">
              <a:buFont typeface="Arial" panose="020B0604020202020204" pitchFamily="34" charset="0"/>
              <a:buNone/>
            </a:pPr>
            <a:r>
              <a:rPr lang="pt-BR" altLang="pt-BR"/>
              <a:t>	Ramo da tireóidea inferior.</a:t>
            </a:r>
          </a:p>
          <a:p>
            <a:pPr marL="358775" lvl="1" eaLnBrk="1" hangingPunct="1">
              <a:buFont typeface="Arial" panose="020B0604020202020204" pitchFamily="34" charset="0"/>
              <a:buNone/>
            </a:pPr>
            <a:r>
              <a:rPr lang="pt-BR" altLang="pt-BR"/>
              <a:t>    Introduz-se  junto ao n. recorrente, por debaixo do m. constritor inferior e se distribui na mucosa da face post. da laringe e nos m.m. crico-aritenóideo posterior e ari-aritenóideo.</a:t>
            </a:r>
          </a:p>
          <a:p>
            <a:pPr marL="358775" lvl="1" eaLnBrk="1" hangingPunct="1">
              <a:buFont typeface="Arial" panose="020B0604020202020204" pitchFamily="34" charset="0"/>
              <a:buNone/>
            </a:pPr>
            <a:r>
              <a:rPr lang="pt-BR" altLang="pt-BR"/>
              <a:t>	Forma rede anastomótica com a artéria laríngea sup.</a:t>
            </a:r>
          </a:p>
          <a:p>
            <a:pPr marL="358775">
              <a:buFont typeface="Wingdings 2" panose="05020102010507070707" pitchFamily="18" charset="2"/>
              <a:buNone/>
            </a:pPr>
            <a:endParaRPr lang="pt-BR" altLang="pt-BR"/>
          </a:p>
        </p:txBody>
      </p:sp>
      <p:pic>
        <p:nvPicPr>
          <p:cNvPr id="45060" name="Espaço Reservado para Conteúdo 6" descr="Digitalizar0018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6313" y="1785938"/>
            <a:ext cx="4143375" cy="4741862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dirty="0"/>
              <a:t>Vascularização</a:t>
            </a:r>
          </a:p>
        </p:txBody>
      </p:sp>
      <p:sp>
        <p:nvSpPr>
          <p:cNvPr id="46083" name="Espaço Reservado para Conteúdo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686300" cy="5043488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pt-BR" altLang="pt-BR"/>
              <a:t>Veias</a:t>
            </a:r>
          </a:p>
          <a:p>
            <a:pPr lvl="1" algn="just" eaLnBrk="1" hangingPunct="1">
              <a:buFont typeface="Arial" panose="020B0604020202020204" pitchFamily="34" charset="0"/>
              <a:buChar char="–"/>
            </a:pPr>
            <a:r>
              <a:rPr lang="pt-BR" altLang="pt-BR"/>
              <a:t>Seguem o trajeto das artérias correspondentes.</a:t>
            </a:r>
          </a:p>
          <a:p>
            <a:pPr lvl="1" algn="just" eaLnBrk="1" hangingPunct="1">
              <a:buFont typeface="Arial" panose="020B0604020202020204" pitchFamily="34" charset="0"/>
              <a:buChar char="–"/>
            </a:pPr>
            <a:r>
              <a:rPr lang="pt-BR" altLang="pt-BR"/>
              <a:t>As veias laríngea superior e ântero-inferior vão à  jugular interna pela veia tireóidea superior e pelo tronco tireo-linguo-facial.</a:t>
            </a:r>
          </a:p>
          <a:p>
            <a:pPr lvl="1" algn="just" eaLnBrk="1" hangingPunct="1">
              <a:buFont typeface="Arial" panose="020B0604020202020204" pitchFamily="34" charset="0"/>
              <a:buChar char="–"/>
            </a:pPr>
            <a:r>
              <a:rPr lang="pt-BR" altLang="pt-BR"/>
              <a:t>A laríngea póstero-inferior vai à veia tireóidea inferior.</a:t>
            </a:r>
          </a:p>
        </p:txBody>
      </p:sp>
      <p:pic>
        <p:nvPicPr>
          <p:cNvPr id="46084" name="Espaço Reservado para Conteúdo 7" descr="Digitalizar0037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0688" y="2428875"/>
            <a:ext cx="3143250" cy="3286125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Imagem 3" descr="foto 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357188"/>
            <a:ext cx="5133975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dirty="0"/>
              <a:t>Inervação</a:t>
            </a:r>
          </a:p>
        </p:txBody>
      </p:sp>
      <p:sp>
        <p:nvSpPr>
          <p:cNvPr id="48131" name="Espaço Reservado para Conteúdo 2"/>
          <p:cNvSpPr>
            <a:spLocks noGrp="1"/>
          </p:cNvSpPr>
          <p:nvPr>
            <p:ph idx="1"/>
          </p:nvPr>
        </p:nvSpPr>
        <p:spPr>
          <a:xfrm>
            <a:off x="285750" y="1357313"/>
            <a:ext cx="8401050" cy="5286375"/>
          </a:xfrm>
        </p:spPr>
        <p:txBody>
          <a:bodyPr/>
          <a:lstStyle/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pt-BR" altLang="pt-BR" sz="2600" b="1"/>
              <a:t>Nervo laríngeo superior</a:t>
            </a:r>
            <a:endParaRPr lang="pt-BR" altLang="pt-BR" sz="2600"/>
          </a:p>
          <a:p>
            <a:pPr lvl="1" algn="just" eaLnBrk="1" hangingPunct="1">
              <a:buFont typeface="Wingdings" panose="05000000000000000000" pitchFamily="2" charset="2"/>
              <a:buChar char="Ø"/>
            </a:pPr>
            <a:r>
              <a:rPr lang="pt-BR" altLang="pt-BR" sz="2600"/>
              <a:t>Os </a:t>
            </a:r>
            <a:r>
              <a:rPr lang="pt-BR" altLang="pt-BR" sz="2600" b="1" i="1"/>
              <a:t>ramos superiores </a:t>
            </a:r>
            <a:r>
              <a:rPr lang="pt-BR" altLang="pt-BR" sz="2600"/>
              <a:t>atravessam a membrana tireóidea com a artéria laríngea sup., fornecem ramos para mucosa da zona supraglótica da laringe e parte sup. do canal faringolaríngeo.</a:t>
            </a:r>
          </a:p>
          <a:p>
            <a:pPr lvl="1" algn="just" eaLnBrk="1" hangingPunct="1">
              <a:buFont typeface="Wingdings" panose="05000000000000000000" pitchFamily="2" charset="2"/>
              <a:buChar char="Ø"/>
            </a:pPr>
            <a:r>
              <a:rPr lang="pt-BR" altLang="pt-BR" sz="2600"/>
              <a:t>O </a:t>
            </a:r>
            <a:r>
              <a:rPr lang="pt-BR" altLang="pt-BR" sz="2600" b="1" i="1"/>
              <a:t>ramo inferior </a:t>
            </a:r>
            <a:r>
              <a:rPr lang="pt-BR" altLang="pt-BR" sz="2600"/>
              <a:t>penetra a laringe pela membrana cricotireóidea, acompanhando a a. tireoidiana sup. em quase toda sua extensão.</a:t>
            </a:r>
          </a:p>
          <a:p>
            <a:pPr lvl="1" algn="just" eaLnBrk="1" hangingPunct="1">
              <a:buFont typeface="Wingdings" panose="05000000000000000000" pitchFamily="2" charset="2"/>
              <a:buChar char="Ø"/>
            </a:pPr>
            <a:r>
              <a:rPr lang="pt-BR" altLang="pt-BR" sz="2600"/>
              <a:t>Inervação sensitiva, vasomotricidade e secreção glandular</a:t>
            </a:r>
          </a:p>
          <a:p>
            <a:pPr lvl="1" algn="just" eaLnBrk="1" hangingPunct="1">
              <a:buFont typeface="Wingdings" panose="05000000000000000000" pitchFamily="2" charset="2"/>
              <a:buChar char="Ø"/>
            </a:pPr>
            <a:r>
              <a:rPr lang="pt-BR" altLang="pt-BR" sz="2600"/>
              <a:t> Inervação motora para os m.m. cricotireóideos.</a:t>
            </a:r>
          </a:p>
          <a:p>
            <a:pPr lvl="1" algn="just" eaLnBrk="1" hangingPunct="1">
              <a:buFont typeface="Arial" panose="020B0604020202020204" pitchFamily="34" charset="0"/>
              <a:buNone/>
            </a:pPr>
            <a:r>
              <a:rPr lang="pt-BR" altLang="pt-BR" sz="2600"/>
              <a:t>   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dirty="0"/>
              <a:t>Inervação</a:t>
            </a:r>
          </a:p>
        </p:txBody>
      </p:sp>
      <p:sp>
        <p:nvSpPr>
          <p:cNvPr id="49155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57313"/>
            <a:ext cx="8329613" cy="5214937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pt-BR" altLang="pt-BR" sz="2600" b="1"/>
              <a:t>Nervo laringeo inferior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pt-BR" altLang="pt-BR" sz="2600"/>
              <a:t>Inervação motora de todos os músculos da laringe com exceção  do cricotireóideo.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pt-BR" altLang="pt-BR" sz="2600"/>
              <a:t>Um de seus ramos anastomosa-se ao n. laringeo sup. para formar a alça de Galeno (sensitivo) e contribuem para a inervação da mucosa da face post da laringe. 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pt-BR" altLang="pt-BR" sz="2600"/>
              <a:t>À direita passa adiante da artéria subclávia, contornando-a para retornar à laringe.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pt-BR" altLang="pt-BR" sz="2600"/>
              <a:t>À esquerda, abandona ovago no mediastino, contorna o arco aórtico e sobe até a hemilaringe esquerda (recorrente).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Espaço Reservado para Conteúdo 5" descr="Digitalizar0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1214438"/>
            <a:ext cx="3500438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Espaço Reservado para Conteúdo 5" descr="ap_04_5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1214438"/>
            <a:ext cx="3713163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Imagem 6" descr="art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214438"/>
            <a:ext cx="8112125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Espaço Reservado para Conteúdo 6" descr="greatvessels_Gosling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938" y="928688"/>
            <a:ext cx="3357562" cy="5072062"/>
          </a:xfrm>
        </p:spPr>
      </p:pic>
      <p:pic>
        <p:nvPicPr>
          <p:cNvPr id="52227" name="Espaço Reservado para Conteúdo 5" descr="right_recurrent_laryngeal_nerve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3375" y="1643063"/>
            <a:ext cx="4471988" cy="3643312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pt-BR" dirty="0" err="1"/>
              <a:t>Cricóide</a:t>
            </a:r>
            <a:endParaRPr lang="pt-BR" dirty="0"/>
          </a:p>
        </p:txBody>
      </p:sp>
      <p:sp>
        <p:nvSpPr>
          <p:cNvPr id="7171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00063" y="1214438"/>
            <a:ext cx="8286750" cy="3000375"/>
          </a:xfrm>
        </p:spPr>
        <p:txBody>
          <a:bodyPr/>
          <a:lstStyle/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pt-BR" altLang="pt-BR" sz="2400"/>
              <a:t>Ocupa a parte inferior da laringe.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pt-BR" altLang="pt-BR" sz="2400"/>
              <a:t>Sua superfície interna corresponde à porção subglótica.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pt-BR" altLang="pt-BR" sz="2400"/>
              <a:t>Sua borda inferior une-se ao primeiro anel traqueal e na borda superior insere-se a membrana cricotireoidea;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pt-BR" altLang="pt-BR" sz="2400"/>
              <a:t> Em suas partes laterais, inserem-se os músculos cricoaritenóideos laterais e na parte posterior articula-se com as cartilagens aritenóides.</a:t>
            </a:r>
          </a:p>
          <a:p>
            <a:pPr eaLnBrk="1" hangingPunct="1"/>
            <a:endParaRPr lang="pt-BR" altLang="pt-BR" sz="1800"/>
          </a:p>
        </p:txBody>
      </p:sp>
      <p:pic>
        <p:nvPicPr>
          <p:cNvPr id="7172" name="Espaço Reservado para Conteúdo 4" descr="Digitalizar0039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0250" y="4214813"/>
            <a:ext cx="5005388" cy="2484437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/>
              <a:t>Inervação</a:t>
            </a:r>
          </a:p>
        </p:txBody>
      </p:sp>
      <p:pic>
        <p:nvPicPr>
          <p:cNvPr id="53251" name="Espaço Reservado para Conteúdo 3" descr="AirwayPicture1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188" y="1500188"/>
            <a:ext cx="4329112" cy="3605212"/>
          </a:xfrm>
        </p:spPr>
      </p:pic>
      <p:pic>
        <p:nvPicPr>
          <p:cNvPr id="53252" name="Imagem 4" descr="foto 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 r="7796"/>
          <a:stretch>
            <a:fillRect/>
          </a:stretch>
        </p:blipFill>
        <p:spPr bwMode="auto">
          <a:xfrm>
            <a:off x="4819650" y="2413000"/>
            <a:ext cx="432435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Espaço Reservado para Conteúdo 7" descr="AirwayPicture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"/>
          <a:stretch>
            <a:fillRect/>
          </a:stretch>
        </p:blipFill>
        <p:spPr bwMode="auto">
          <a:xfrm>
            <a:off x="2143125" y="1214438"/>
            <a:ext cx="506412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dirty="0"/>
              <a:t>Linfáticos da laringe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28750"/>
            <a:ext cx="8329613" cy="4879975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r>
              <a:rPr lang="pt-BR" sz="2700" b="1" dirty="0"/>
              <a:t>REDE LINFÁTICA ENDOLARÍNGEA</a:t>
            </a: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endParaRPr lang="pt-BR" sz="2700" b="1" dirty="0"/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endParaRPr lang="pt-BR" sz="2700" b="1" dirty="0"/>
          </a:p>
          <a:p>
            <a:pPr algn="just" eaLnBrk="1" hangingPunct="1">
              <a:lnSpc>
                <a:spcPct val="80000"/>
              </a:lnSpc>
              <a:defRPr/>
            </a:pPr>
            <a:r>
              <a:rPr lang="pt-BR" sz="2700" dirty="0"/>
              <a:t>REGIÃO SUPRAGLÓTICA</a:t>
            </a:r>
            <a:endParaRPr lang="pt-BR" sz="2700" b="1" dirty="0"/>
          </a:p>
          <a:p>
            <a:pPr algn="just"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endParaRPr lang="pt-BR" sz="2700" b="1" dirty="0"/>
          </a:p>
          <a:p>
            <a:pPr algn="just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pt-BR" sz="2700" dirty="0"/>
              <a:t>	-	Rede linfática exuberante;</a:t>
            </a:r>
          </a:p>
          <a:p>
            <a:pPr algn="just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pt-BR" sz="2700" dirty="0"/>
              <a:t>	-	Também chamada de rede linfática superior, 	recobre toda mucosa do vestíbulo laríngeo;</a:t>
            </a:r>
          </a:p>
          <a:p>
            <a:pPr algn="just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pt-BR" sz="2700" dirty="0"/>
              <a:t>	-	Para cima se continua com a rede linfática da 	língua contornando a epiglote;</a:t>
            </a:r>
          </a:p>
          <a:p>
            <a:pPr algn="just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pt-BR" sz="2700" dirty="0"/>
              <a:t>	-	Para trás se continua pelo espaço 	</a:t>
            </a:r>
            <a:r>
              <a:rPr lang="pt-BR" sz="2700" dirty="0" err="1"/>
              <a:t>interaritenóideo</a:t>
            </a:r>
            <a:r>
              <a:rPr lang="pt-BR" sz="2700" dirty="0"/>
              <a:t> com a rede linfática da 	faringe;</a:t>
            </a:r>
          </a:p>
          <a:p>
            <a:pPr algn="just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pt-BR" sz="2700" dirty="0"/>
              <a:t>	-	A riqueza linfática desta região justifica a 	rápida progressão dos cânceres deste território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/>
              <a:t>Linfáticos da laringe</a:t>
            </a:r>
          </a:p>
        </p:txBody>
      </p:sp>
      <p:sp>
        <p:nvSpPr>
          <p:cNvPr id="5632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REGIÃO GLÓTICA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pt-BR" altLang="pt-BR" b="1"/>
          </a:p>
          <a:p>
            <a:pPr algn="just" eaLnBrk="1" hangingPunct="1">
              <a:buFont typeface="Arial" panose="020B0604020202020204" pitchFamily="34" charset="0"/>
              <a:buNone/>
            </a:pPr>
            <a:r>
              <a:rPr lang="pt-BR" altLang="pt-BR"/>
              <a:t>-	Praticamente não contém linfáticos;</a:t>
            </a:r>
          </a:p>
          <a:p>
            <a:pPr algn="just" eaLnBrk="1" hangingPunct="1">
              <a:buFont typeface="Arial" panose="020B0604020202020204" pitchFamily="34" charset="0"/>
              <a:buNone/>
            </a:pPr>
            <a:r>
              <a:rPr lang="pt-BR" altLang="pt-BR"/>
              <a:t>-	As pregas vocais estabelecem uma verdadeira separação linfática entre a rede superior e a inferior, porém elas não são completamente independentes;</a:t>
            </a:r>
          </a:p>
          <a:p>
            <a:pPr algn="just" eaLnBrk="1" hangingPunct="1">
              <a:buFont typeface="Arial" panose="020B0604020202020204" pitchFamily="34" charset="0"/>
              <a:buNone/>
            </a:pPr>
            <a:r>
              <a:rPr lang="pt-BR" altLang="pt-BR"/>
              <a:t>-	Os cânceres que aí se instalam possuem uma evolução independente (lenta).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dirty="0"/>
              <a:t>Linfáticos da laringe</a:t>
            </a:r>
          </a:p>
        </p:txBody>
      </p:sp>
      <p:sp>
        <p:nvSpPr>
          <p:cNvPr id="57347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pt-BR" altLang="pt-BR"/>
              <a:t>REGIÃO SUBGLÓTICA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endParaRPr lang="pt-BR" altLang="pt-BR" b="1"/>
          </a:p>
          <a:p>
            <a:pPr algn="just" eaLnBrk="1" hangingPunct="1">
              <a:buFont typeface="Arial" panose="020B0604020202020204" pitchFamily="34" charset="0"/>
              <a:buNone/>
            </a:pPr>
            <a:r>
              <a:rPr lang="pt-BR" altLang="pt-BR"/>
              <a:t>-	A rede linfática subglótica, também chamada de rede inferior, é muito desenvolvida, mas não tanto quanto a superior;</a:t>
            </a:r>
          </a:p>
          <a:p>
            <a:pPr algn="just" eaLnBrk="1" hangingPunct="1">
              <a:buFont typeface="Arial" panose="020B0604020202020204" pitchFamily="34" charset="0"/>
              <a:buNone/>
            </a:pPr>
            <a:r>
              <a:rPr lang="pt-BR" altLang="pt-BR"/>
              <a:t>-	Para cima detém-se ao nível da região glótica e para baixo se continua  com a rede linfática da traquéia;</a:t>
            </a:r>
          </a:p>
          <a:p>
            <a:pPr algn="just" eaLnBrk="1" hangingPunct="1">
              <a:buFont typeface="Arial" panose="020B0604020202020204" pitchFamily="34" charset="0"/>
              <a:buNone/>
            </a:pPr>
            <a:r>
              <a:rPr lang="pt-BR" altLang="pt-BR"/>
              <a:t>-	A evolução lenta dos cânceres subglóticos é justificada pela menor riqueza de linfáticos.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dirty="0"/>
              <a:t>Linfáticos da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laringe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00613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b="1" dirty="0"/>
              <a:t>TRONCOS COLETORES</a:t>
            </a:r>
          </a:p>
          <a:p>
            <a:pPr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pt-BR" b="1" dirty="0"/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dirty="0"/>
              <a:t>-	A rede linfática superior e inferior dá origem a troncos coletores que saem da laringe para terminar em gânglios linfáticos.</a:t>
            </a:r>
          </a:p>
          <a:p>
            <a:pPr algn="just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pt-BR" dirty="0"/>
              <a:t>Reúnem-se</a:t>
            </a:r>
            <a:r>
              <a:rPr lang="pt-BR" b="1" dirty="0"/>
              <a:t> </a:t>
            </a:r>
            <a:r>
              <a:rPr lang="pt-BR" dirty="0"/>
              <a:t>em 3 pedículos:  anterior, posterior e superior.</a:t>
            </a:r>
          </a:p>
        </p:txBody>
      </p:sp>
      <p:pic>
        <p:nvPicPr>
          <p:cNvPr id="58372" name="Espaço Reservado para Conteúdo 4" descr="Digitalizar0026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4875" y="1357313"/>
            <a:ext cx="3714750" cy="5143500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dirty="0"/>
              <a:t>Linfáticos da laringe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06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pt-BR" sz="2400" b="1" dirty="0"/>
              <a:t>∙    PEDÍCULO SUPERIOR</a:t>
            </a:r>
          </a:p>
          <a:p>
            <a:pPr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pt-BR" sz="2400" b="1" dirty="0"/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2400" b="1" dirty="0"/>
              <a:t>-	</a:t>
            </a:r>
            <a:r>
              <a:rPr lang="pt-BR" sz="2400" dirty="0"/>
              <a:t>Nasce da rede linfática </a:t>
            </a:r>
            <a:r>
              <a:rPr lang="pt-BR" sz="2400" dirty="0" err="1"/>
              <a:t>supraglótica</a:t>
            </a:r>
            <a:r>
              <a:rPr lang="pt-BR" sz="2400" dirty="0"/>
              <a:t> em número de 3 ou 4, atravessam o espaço pré-epiglótico e perfuram a membrana </a:t>
            </a:r>
            <a:r>
              <a:rPr lang="pt-BR" sz="2400" dirty="0" err="1"/>
              <a:t>tireohióidea</a:t>
            </a:r>
            <a:r>
              <a:rPr lang="pt-BR" sz="2400" dirty="0"/>
              <a:t> lateralmente;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2400" dirty="0"/>
              <a:t>-	Na face externa da membrana </a:t>
            </a:r>
            <a:r>
              <a:rPr lang="pt-BR" sz="2400" dirty="0" err="1"/>
              <a:t>cricotireoidea</a:t>
            </a:r>
            <a:r>
              <a:rPr lang="pt-BR" sz="2400" dirty="0"/>
              <a:t> existem alguns pequenos gânglios que recebem parte dos linfáticos superiores, porém a grande maioria dos coletores terminam nos gânglios superiores da cadeia jugular int. (gânglios </a:t>
            </a:r>
            <a:r>
              <a:rPr lang="pt-BR" sz="2400" dirty="0" err="1"/>
              <a:t>julgocarotídeos</a:t>
            </a:r>
            <a:r>
              <a:rPr lang="pt-BR" sz="2400" dirty="0"/>
              <a:t> altos) e alguns nos gânglios médios na altura da a. tireóidea superior.</a:t>
            </a:r>
          </a:p>
          <a:p>
            <a:pPr>
              <a:defRPr/>
            </a:pPr>
            <a:endParaRPr lang="pt-BR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dirty="0"/>
              <a:t>Linfáticos da laringe</a:t>
            </a:r>
          </a:p>
        </p:txBody>
      </p:sp>
      <p:sp>
        <p:nvSpPr>
          <p:cNvPr id="60419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900988" cy="45259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pt-BR" altLang="pt-BR" b="1"/>
              <a:t>PEDÍCULO ANTERIOR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endParaRPr lang="pt-BR" altLang="pt-BR" b="1"/>
          </a:p>
          <a:p>
            <a:pPr algn="just" eaLnBrk="1" hangingPunct="1">
              <a:buFont typeface="Arial" panose="020B0604020202020204" pitchFamily="34" charset="0"/>
              <a:buNone/>
            </a:pPr>
            <a:r>
              <a:rPr lang="pt-BR" altLang="pt-BR"/>
              <a:t>-	Formado pelos linfáticos da porção anterior da região subglótica, atravessam a membrana cricotireóidea onde encontram os gânglios pré-laringeos de onde partem eferentes para os gânglios peritraqueais, médios e inferiores da cadeia jugular interna (gânglios julgocarotídeos médios e baixos)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dirty="0"/>
              <a:t>Linfáticos da laringe</a:t>
            </a:r>
          </a:p>
        </p:txBody>
      </p:sp>
      <p:sp>
        <p:nvSpPr>
          <p:cNvPr id="6144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829550" cy="45259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pt-BR" altLang="pt-BR" b="1"/>
              <a:t>PEDÍCULO POSTERIOR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pt-BR" altLang="pt-BR" b="1"/>
          </a:p>
          <a:p>
            <a:pPr algn="just" eaLnBrk="1" hangingPunct="1">
              <a:buFont typeface="Arial" panose="020B0604020202020204" pitchFamily="34" charset="0"/>
              <a:buNone/>
            </a:pPr>
            <a:r>
              <a:rPr lang="pt-BR" altLang="pt-BR"/>
              <a:t>-	Constituído pelos linfáticos da porção posterior da região subglótica;</a:t>
            </a:r>
          </a:p>
          <a:p>
            <a:pPr algn="just" eaLnBrk="1" hangingPunct="1">
              <a:buFont typeface="Arial" panose="020B0604020202020204" pitchFamily="34" charset="0"/>
              <a:buNone/>
            </a:pPr>
            <a:r>
              <a:rPr lang="pt-BR" altLang="pt-BR"/>
              <a:t>-	Formado por 5 ou 6 troncos coletores que passando por debaixo da cricóide, atravessam o ligamento cricotraqueal e vão terminar nos gânglios da cadeia recurrencial.</a:t>
            </a:r>
          </a:p>
          <a:p>
            <a:endParaRPr lang="pt-BR" altLang="pt-BR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Imagem 1" descr="foto 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4716462" cy="488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Imagem 1" descr="lin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724150"/>
            <a:ext cx="4408487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dirty="0"/>
              <a:t>Tireóide</a:t>
            </a:r>
          </a:p>
        </p:txBody>
      </p:sp>
      <p:sp>
        <p:nvSpPr>
          <p:cNvPr id="8195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É o escudo protetor das partes essenciais da fonação.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pt-BR" altLang="pt-BR"/>
          </a:p>
        </p:txBody>
      </p:sp>
      <p:pic>
        <p:nvPicPr>
          <p:cNvPr id="8196" name="Espaço Reservado para Conteúdo 7" descr="Digitalizar00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2643188"/>
            <a:ext cx="7323137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Espaço Reservado para Conteúdo 4" descr="Digitalizar00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357188"/>
            <a:ext cx="6000750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400" dirty="0"/>
              <a:t>ANATOMIA da laringe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/>
              <a:t>Epiglote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half" idx="1"/>
          </p:nvPr>
        </p:nvSpPr>
        <p:spPr>
          <a:xfrm>
            <a:off x="500063" y="1428750"/>
            <a:ext cx="4686300" cy="4829175"/>
          </a:xfrm>
        </p:spPr>
        <p:txBody>
          <a:bodyPr rtlCol="0">
            <a:normAutofit fontScale="92500" lnSpcReduction="10000"/>
          </a:bodyPr>
          <a:lstStyle/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Situada na abertura superior da laringe.</a:t>
            </a:r>
          </a:p>
          <a:p>
            <a:pPr algn="just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pt-BR" dirty="0"/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Funciona como protetora da parte respiratória durante a deglutição.</a:t>
            </a:r>
          </a:p>
          <a:p>
            <a:pPr algn="just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pt-BR" dirty="0"/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/>
              <a:t>Possui uma face laríngea voltada para a fenda glótica e uma lingual. Entre a face lingual e a base da língua existe uma fossa denominada </a:t>
            </a:r>
            <a:r>
              <a:rPr lang="pt-BR" dirty="0" err="1"/>
              <a:t>valécula</a:t>
            </a:r>
            <a:r>
              <a:rPr lang="pt-BR" dirty="0"/>
              <a:t>.</a:t>
            </a:r>
          </a:p>
        </p:txBody>
      </p:sp>
      <p:pic>
        <p:nvPicPr>
          <p:cNvPr id="9220" name="Espaço Reservado para Conteúdo 7" descr="Digitalizar0040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43563" y="2000250"/>
            <a:ext cx="2997200" cy="3635375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dirty="0"/>
              <a:t>Aritenóides</a:t>
            </a:r>
          </a:p>
        </p:txBody>
      </p:sp>
      <p:sp>
        <p:nvSpPr>
          <p:cNvPr id="1024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pt-BR" altLang="pt-BR" sz="2400"/>
              <a:t>Apoiadas sobre a porção póstero-superior da cricóide.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pt-BR" altLang="pt-BR" sz="2400"/>
              <a:t>Possuem apófises vocais onde se inserem as pregas vocais e apófises musculares.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pt-BR" altLang="pt-BR" sz="2400"/>
              <a:t>Sobre  elas existem as cartilagens corniculadas e cuneiformes.</a:t>
            </a:r>
          </a:p>
        </p:txBody>
      </p:sp>
      <p:pic>
        <p:nvPicPr>
          <p:cNvPr id="10244" name="Espaço Reservado para Conteúdo 7" descr="Digitalizar00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3714750"/>
            <a:ext cx="4932363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dirty="0" err="1"/>
              <a:t>Corniculas</a:t>
            </a:r>
            <a:r>
              <a:rPr lang="pt-BR" dirty="0"/>
              <a:t> e Cuneiformes</a:t>
            </a:r>
          </a:p>
        </p:txBody>
      </p:sp>
      <p:sp>
        <p:nvSpPr>
          <p:cNvPr id="11267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São do tipo eláticas e apoiam-se sobre  a prega ariepiglótica e as aritenóides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pt-BR" altLang="pt-BR"/>
          </a:p>
          <a:p>
            <a:pPr eaLnBrk="1" hangingPunct="1"/>
            <a:r>
              <a:rPr lang="pt-BR" altLang="pt-BR"/>
              <a:t>As cuneiformes são mais proeminentes na infância, de tamanho variável, e estão situadas uma em cada prega ariepiglótica.</a:t>
            </a:r>
          </a:p>
          <a:p>
            <a:pPr eaLnBrk="1" hangingPunct="1"/>
            <a:endParaRPr lang="pt-BR" altLang="pt-BR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Ápice">
  <a:themeElements>
    <a:clrScheme name="Cívico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Ápice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Áp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698</TotalTime>
  <Words>957</Words>
  <Application>Microsoft Office PowerPoint</Application>
  <PresentationFormat>Apresentação na tela (4:3)</PresentationFormat>
  <Paragraphs>222</Paragraphs>
  <Slides>61</Slides>
  <Notes>9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61</vt:i4>
      </vt:variant>
    </vt:vector>
  </HeadingPairs>
  <TitlesOfParts>
    <vt:vector size="70" baseType="lpstr">
      <vt:lpstr>Arial</vt:lpstr>
      <vt:lpstr>Lucida Sans</vt:lpstr>
      <vt:lpstr>Book Antiqua</vt:lpstr>
      <vt:lpstr>Wingdings 2</vt:lpstr>
      <vt:lpstr>Wingdings</vt:lpstr>
      <vt:lpstr>Wingdings 3</vt:lpstr>
      <vt:lpstr>Calibri</vt:lpstr>
      <vt:lpstr>Courier New</vt:lpstr>
      <vt:lpstr>Ápice</vt:lpstr>
      <vt:lpstr>ANATOMIA da laringe</vt:lpstr>
      <vt:lpstr>LARINGE</vt:lpstr>
      <vt:lpstr>Apresentação do PowerPoint</vt:lpstr>
      <vt:lpstr>Cartilagens da laringe</vt:lpstr>
      <vt:lpstr>Cricóide</vt:lpstr>
      <vt:lpstr>Tireóide</vt:lpstr>
      <vt:lpstr>Epiglote</vt:lpstr>
      <vt:lpstr>Aritenóides</vt:lpstr>
      <vt:lpstr>Corniculas e Cuneiformes</vt:lpstr>
      <vt:lpstr>Apresentação do PowerPoint</vt:lpstr>
      <vt:lpstr>Membranas e ligamentos</vt:lpstr>
      <vt:lpstr>Membranas e ligamentos</vt:lpstr>
      <vt:lpstr>Membranas e ligamentos</vt:lpstr>
      <vt:lpstr>Cavidade endolaríngea</vt:lpstr>
      <vt:lpstr>Apresentação do PowerPoint</vt:lpstr>
      <vt:lpstr>Glote</vt:lpstr>
      <vt:lpstr>Glote</vt:lpstr>
      <vt:lpstr>Prega vocal</vt:lpstr>
      <vt:lpstr>Apresentação do PowerPoint</vt:lpstr>
      <vt:lpstr>Supraglote</vt:lpstr>
      <vt:lpstr>Banda ventricular</vt:lpstr>
      <vt:lpstr> Ventrículos da laringe  </vt:lpstr>
      <vt:lpstr>Apresentação do PowerPoint</vt:lpstr>
      <vt:lpstr>Apresentação do PowerPoint</vt:lpstr>
      <vt:lpstr>Subglote</vt:lpstr>
      <vt:lpstr>Músculos da laringe</vt:lpstr>
      <vt:lpstr>Músculos extrínsecos</vt:lpstr>
      <vt:lpstr>Apresentação do PowerPoint</vt:lpstr>
      <vt:lpstr>Apresentação do PowerPoint</vt:lpstr>
      <vt:lpstr>Músculos intrínsecos</vt:lpstr>
      <vt:lpstr>Músculos intrínsecos</vt:lpstr>
      <vt:lpstr>Músculos intrínsecos</vt:lpstr>
      <vt:lpstr>Músculos intrínsecos</vt:lpstr>
      <vt:lpstr>Músculos da laringe</vt:lpstr>
      <vt:lpstr>Músculos da laringe</vt:lpstr>
      <vt:lpstr>Apresentação do PowerPoint</vt:lpstr>
      <vt:lpstr>Apresentação do PowerPoint</vt:lpstr>
      <vt:lpstr>Apresentação do PowerPoint</vt:lpstr>
      <vt:lpstr>Vascularização</vt:lpstr>
      <vt:lpstr>Apresentação do PowerPoint</vt:lpstr>
      <vt:lpstr>Apresentação do PowerPoint</vt:lpstr>
      <vt:lpstr>Apresentação do PowerPoint</vt:lpstr>
      <vt:lpstr>Vascularização</vt:lpstr>
      <vt:lpstr>Apresentação do PowerPoint</vt:lpstr>
      <vt:lpstr>Inervação</vt:lpstr>
      <vt:lpstr>Inervação</vt:lpstr>
      <vt:lpstr>Apresentação do PowerPoint</vt:lpstr>
      <vt:lpstr>Apresentação do PowerPoint</vt:lpstr>
      <vt:lpstr>Apresentação do PowerPoint</vt:lpstr>
      <vt:lpstr>Inervação</vt:lpstr>
      <vt:lpstr>Apresentação do PowerPoint</vt:lpstr>
      <vt:lpstr>Linfáticos da laringe</vt:lpstr>
      <vt:lpstr>Linfáticos da laringe</vt:lpstr>
      <vt:lpstr>Linfáticos da laringe</vt:lpstr>
      <vt:lpstr>Linfáticos da laringe</vt:lpstr>
      <vt:lpstr>Linfáticos da laringe</vt:lpstr>
      <vt:lpstr>Linfáticos da laringe</vt:lpstr>
      <vt:lpstr>Linfáticos da laringe</vt:lpstr>
      <vt:lpstr>Apresentação do PowerPoint</vt:lpstr>
      <vt:lpstr>Apresentação do PowerPoint</vt:lpstr>
      <vt:lpstr>ANATOMIA da laringe</vt:lpstr>
    </vt:vector>
  </TitlesOfParts>
  <Company>JACK.INFORM.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ANATOMIA TOPOGRÁFICA EM BRONCOSCOPIA</dc:title>
  <dc:creator>JACKY</dc:creator>
  <cp:lastModifiedBy>Marcelo Gervilla Gregorio</cp:lastModifiedBy>
  <cp:revision>67</cp:revision>
  <dcterms:created xsi:type="dcterms:W3CDTF">2009-04-10T14:02:22Z</dcterms:created>
  <dcterms:modified xsi:type="dcterms:W3CDTF">2016-11-05T18:38:20Z</dcterms:modified>
</cp:coreProperties>
</file>