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360" r:id="rId2"/>
    <p:sldId id="316" r:id="rId3"/>
    <p:sldId id="318" r:id="rId4"/>
    <p:sldId id="328" r:id="rId5"/>
    <p:sldId id="321" r:id="rId6"/>
    <p:sldId id="331" r:id="rId7"/>
    <p:sldId id="301" r:id="rId8"/>
    <p:sldId id="333" r:id="rId9"/>
    <p:sldId id="344" r:id="rId10"/>
    <p:sldId id="345" r:id="rId11"/>
    <p:sldId id="361" r:id="rId12"/>
    <p:sldId id="362" r:id="rId13"/>
    <p:sldId id="363" r:id="rId14"/>
    <p:sldId id="332" r:id="rId15"/>
    <p:sldId id="337" r:id="rId16"/>
    <p:sldId id="339" r:id="rId17"/>
    <p:sldId id="335" r:id="rId18"/>
    <p:sldId id="302" r:id="rId19"/>
    <p:sldId id="346" r:id="rId20"/>
    <p:sldId id="338" r:id="rId21"/>
    <p:sldId id="336" r:id="rId22"/>
    <p:sldId id="347" r:id="rId23"/>
    <p:sldId id="348" r:id="rId24"/>
    <p:sldId id="349" r:id="rId25"/>
    <p:sldId id="283" r:id="rId26"/>
    <p:sldId id="327" r:id="rId27"/>
    <p:sldId id="260" r:id="rId28"/>
    <p:sldId id="268" r:id="rId29"/>
    <p:sldId id="267" r:id="rId30"/>
    <p:sldId id="325" r:id="rId31"/>
    <p:sldId id="270" r:id="rId32"/>
    <p:sldId id="322" r:id="rId33"/>
    <p:sldId id="276" r:id="rId34"/>
    <p:sldId id="280" r:id="rId35"/>
    <p:sldId id="324" r:id="rId36"/>
    <p:sldId id="330" r:id="rId37"/>
    <p:sldId id="359" r:id="rId38"/>
    <p:sldId id="351" r:id="rId39"/>
    <p:sldId id="352" r:id="rId40"/>
    <p:sldId id="353" r:id="rId41"/>
    <p:sldId id="354" r:id="rId42"/>
    <p:sldId id="355" r:id="rId43"/>
    <p:sldId id="356" r:id="rId44"/>
    <p:sldId id="357" r:id="rId45"/>
  </p:sldIdLst>
  <p:sldSz cx="10287000" cy="6858000" type="35mm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  <a:srgbClr val="FF6600"/>
    <a:srgbClr val="FF9900"/>
    <a:srgbClr val="66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86506" autoAdjust="0"/>
  </p:normalViewPr>
  <p:slideViewPr>
    <p:cSldViewPr>
      <p:cViewPr varScale="1">
        <p:scale>
          <a:sx n="46" d="100"/>
          <a:sy n="46" d="100"/>
        </p:scale>
        <p:origin x="600" y="3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4FC3FA-B8EE-4AAD-95D7-7DDFF2F12A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018D3A-C82B-4BA9-A7E7-A686ABF52C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FD053A-3232-48AA-9A0B-E49F56BE7044}" type="slidenum">
              <a:rPr lang="pt-BR" altLang="pt-BR">
                <a:latin typeface="Arial" panose="020B0604020202020204" pitchFamily="34" charset="0"/>
              </a:rPr>
              <a:pPr/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62BB762-7C2F-4142-94BD-0ABD0322F6BF}" type="slidenum">
              <a:rPr lang="pt-BR" altLang="pt-BR">
                <a:latin typeface="Arial" panose="020B0604020202020204" pitchFamily="34" charset="0"/>
              </a:rPr>
              <a:pPr/>
              <a:t>10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0B2815-A8C9-4DA6-9833-5257942832B9}" type="slidenum">
              <a:rPr lang="pt-BR" altLang="pt-BR">
                <a:latin typeface="Arial" panose="020B0604020202020204" pitchFamily="34" charset="0"/>
              </a:rPr>
              <a:pPr/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A9E0F7D-75CF-4A60-B16F-20BAD2C4A37C}" type="slidenum">
              <a:rPr lang="pt-BR" altLang="pt-BR">
                <a:latin typeface="Arial" panose="020B0604020202020204" pitchFamily="34" charset="0"/>
              </a:rPr>
              <a:pPr/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2A8882-52F3-4261-8F4A-93B8122DE5E1}" type="slidenum">
              <a:rPr lang="pt-BR" altLang="pt-BR">
                <a:latin typeface="Arial" panose="020B0604020202020204" pitchFamily="34" charset="0"/>
              </a:rPr>
              <a:pPr/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478C76-4BB1-40BE-871C-CFE9405F5404}" type="slidenum">
              <a:rPr lang="pt-BR" altLang="pt-BR">
                <a:latin typeface="Arial" panose="020B0604020202020204" pitchFamily="34" charset="0"/>
              </a:rPr>
              <a:pPr/>
              <a:t>17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5038AF-6267-4436-BADF-CBAE26308410}" type="slidenum">
              <a:rPr lang="pt-BR" altLang="pt-BR">
                <a:latin typeface="Arial" panose="020B0604020202020204" pitchFamily="34" charset="0"/>
              </a:rPr>
              <a:pPr/>
              <a:t>18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65A390-B74D-4648-B8DA-3BC87950481E}" type="slidenum">
              <a:rPr lang="pt-BR" altLang="pt-BR">
                <a:latin typeface="Arial" panose="020B0604020202020204" pitchFamily="34" charset="0"/>
              </a:rPr>
              <a:pPr/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6C03BD6-D4B3-405F-BD08-F139641A4F47}" type="slidenum">
              <a:rPr lang="pt-BR" altLang="pt-BR">
                <a:latin typeface="Arial" panose="020B0604020202020204" pitchFamily="34" charset="0"/>
              </a:rPr>
              <a:pPr/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267A829-AEE4-4D68-8643-8654356478CE}" type="slidenum">
              <a:rPr lang="pt-BR" altLang="pt-BR">
                <a:latin typeface="Arial" panose="020B0604020202020204" pitchFamily="34" charset="0"/>
              </a:rPr>
              <a:pPr/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A1B517-FD62-4530-8AD1-32B946076CB6}" type="slidenum">
              <a:rPr lang="pt-BR" altLang="pt-BR">
                <a:latin typeface="Arial" panose="020B0604020202020204" pitchFamily="34" charset="0"/>
              </a:rPr>
              <a:pPr/>
              <a:t>22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956444-1DAA-4596-9F75-066179392D65}" type="slidenum">
              <a:rPr lang="pt-BR" altLang="pt-BR">
                <a:latin typeface="Arial" panose="020B0604020202020204" pitchFamily="34" charset="0"/>
              </a:rPr>
              <a:pPr/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9D19005-7ECE-4B97-B5DB-A0CDA2AF4C65}" type="slidenum">
              <a:rPr lang="pt-BR" altLang="pt-BR">
                <a:latin typeface="Arial" panose="020B0604020202020204" pitchFamily="34" charset="0"/>
              </a:rPr>
              <a:pPr/>
              <a:t>23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CD5F5B-395F-4724-8355-DF5997936A15}" type="slidenum">
              <a:rPr lang="pt-BR" altLang="pt-BR">
                <a:latin typeface="Arial" panose="020B0604020202020204" pitchFamily="34" charset="0"/>
              </a:rPr>
              <a:pPr/>
              <a:t>24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DB984A6-2A74-42F7-B920-4B22D80BD57E}" type="slidenum">
              <a:rPr lang="pt-BR" altLang="pt-BR">
                <a:latin typeface="Arial" panose="020B0604020202020204" pitchFamily="34" charset="0"/>
              </a:rPr>
              <a:pPr/>
              <a:t>25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63C6F4-656D-4C7C-AEC2-582D706D3016}" type="slidenum">
              <a:rPr lang="pt-BR" altLang="pt-BR">
                <a:latin typeface="Arial" panose="020B0604020202020204" pitchFamily="34" charset="0"/>
              </a:rPr>
              <a:pPr/>
              <a:t>26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56CBEB-4E4A-4C12-ACA8-E9576D9D8B2C}" type="slidenum">
              <a:rPr lang="pt-BR" altLang="pt-BR">
                <a:latin typeface="Arial" panose="020B0604020202020204" pitchFamily="34" charset="0"/>
              </a:rPr>
              <a:pPr/>
              <a:t>27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E0C34B4-D15E-4478-8F07-C48BFAE6542B}" type="slidenum">
              <a:rPr lang="pt-BR" altLang="pt-BR">
                <a:latin typeface="Arial" panose="020B0604020202020204" pitchFamily="34" charset="0"/>
              </a:rPr>
              <a:pPr/>
              <a:t>28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FCCA2E-7043-4DAA-B66F-C75560534A14}" type="slidenum">
              <a:rPr lang="pt-BR" altLang="pt-BR">
                <a:latin typeface="Arial" panose="020B0604020202020204" pitchFamily="34" charset="0"/>
              </a:rPr>
              <a:pPr/>
              <a:t>29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F727D1-835C-4CD0-92F9-CB772165BF61}" type="slidenum">
              <a:rPr lang="pt-BR" altLang="pt-BR">
                <a:latin typeface="Arial" panose="020B0604020202020204" pitchFamily="34" charset="0"/>
              </a:rPr>
              <a:pPr/>
              <a:t>30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180FC5-C5C4-4327-92BB-75E0DD201CA8}" type="slidenum">
              <a:rPr lang="pt-BR" altLang="pt-BR">
                <a:latin typeface="Arial" panose="020B0604020202020204" pitchFamily="34" charset="0"/>
              </a:rPr>
              <a:pPr/>
              <a:t>31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E04075-2512-4ECA-921B-2E1D4F8B0270}" type="slidenum">
              <a:rPr lang="pt-BR" altLang="pt-BR">
                <a:latin typeface="Arial" panose="020B0604020202020204" pitchFamily="34" charset="0"/>
              </a:rPr>
              <a:pPr/>
              <a:t>32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5AE686-5339-4419-8345-921FF8BF22C8}" type="slidenum">
              <a:rPr lang="pt-BR" altLang="pt-BR">
                <a:latin typeface="Arial" panose="020B0604020202020204" pitchFamily="34" charset="0"/>
              </a:rPr>
              <a:pPr/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C4CB73-113B-4FD6-B332-AF12796C8707}" type="slidenum">
              <a:rPr lang="pt-BR" altLang="pt-BR">
                <a:latin typeface="Arial" panose="020B0604020202020204" pitchFamily="34" charset="0"/>
              </a:rPr>
              <a:pPr/>
              <a:t>33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4F10FD-2F6F-48EF-B0D4-8563B82D943C}" type="slidenum">
              <a:rPr lang="pt-BR" altLang="pt-BR">
                <a:latin typeface="Arial" panose="020B0604020202020204" pitchFamily="34" charset="0"/>
              </a:rPr>
              <a:pPr/>
              <a:t>34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F058BA-6AA1-45D5-BDB4-33E66CB8DB17}" type="slidenum">
              <a:rPr lang="pt-BR" altLang="pt-BR">
                <a:latin typeface="Arial" panose="020B0604020202020204" pitchFamily="34" charset="0"/>
              </a:rPr>
              <a:pPr/>
              <a:t>35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C06C85D-07B1-4CC3-B20B-0A77DFF27D3A}" type="slidenum">
              <a:rPr lang="pt-BR" altLang="pt-BR">
                <a:latin typeface="Arial" panose="020B0604020202020204" pitchFamily="34" charset="0"/>
              </a:rPr>
              <a:pPr/>
              <a:t>36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B229B7-BED0-4440-9966-7B31D1A450EB}" type="slidenum">
              <a:rPr lang="pt-BR" altLang="pt-BR">
                <a:latin typeface="Arial" panose="020B0604020202020204" pitchFamily="34" charset="0"/>
              </a:rPr>
              <a:pPr/>
              <a:t>37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5DC7FA-2C92-4E57-B542-875382F9C1D3}" type="slidenum">
              <a:rPr lang="pt-BR" altLang="pt-BR">
                <a:latin typeface="Arial" panose="020B0604020202020204" pitchFamily="34" charset="0"/>
              </a:rPr>
              <a:pPr/>
              <a:t>38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26DFB9-C325-4D12-B9B5-EC2272AF965C}" type="slidenum">
              <a:rPr lang="pt-BR" altLang="pt-BR">
                <a:latin typeface="Arial" panose="020B0604020202020204" pitchFamily="34" charset="0"/>
              </a:rPr>
              <a:pPr/>
              <a:t>39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D27FD7-237E-49F7-9ED8-5DD91A9F865E}" type="slidenum">
              <a:rPr lang="pt-BR" altLang="pt-BR">
                <a:latin typeface="Arial" panose="020B0604020202020204" pitchFamily="34" charset="0"/>
              </a:rPr>
              <a:pPr/>
              <a:t>40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6027B0-8863-4676-9F60-533245C0A67E}" type="slidenum">
              <a:rPr lang="pt-BR" altLang="pt-BR">
                <a:latin typeface="Arial" panose="020B0604020202020204" pitchFamily="34" charset="0"/>
              </a:rPr>
              <a:pPr/>
              <a:t>41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C91F42-1721-4552-B21E-58C93C96AFA5}" type="slidenum">
              <a:rPr lang="pt-BR" altLang="pt-BR">
                <a:latin typeface="Arial" panose="020B0604020202020204" pitchFamily="34" charset="0"/>
              </a:rPr>
              <a:pPr/>
              <a:t>42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3B2A89E-31E0-49BD-B26F-414901FDEF37}" type="slidenum">
              <a:rPr lang="pt-BR" altLang="pt-BR">
                <a:latin typeface="Arial" panose="020B0604020202020204" pitchFamily="34" charset="0"/>
              </a:rPr>
              <a:pPr/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912645-553A-4233-A54F-545C43FEE765}" type="slidenum">
              <a:rPr lang="pt-BR" altLang="pt-BR">
                <a:latin typeface="Arial" panose="020B0604020202020204" pitchFamily="34" charset="0"/>
              </a:rPr>
              <a:pPr/>
              <a:t>43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5C7971-FECB-408C-BBBE-529FB709AC86}" type="slidenum">
              <a:rPr lang="pt-BR" altLang="pt-BR">
                <a:latin typeface="Arial" panose="020B0604020202020204" pitchFamily="34" charset="0"/>
              </a:rPr>
              <a:pPr/>
              <a:t>44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B197C7-B794-4922-B47A-09D51934ECF2}" type="slidenum">
              <a:rPr lang="pt-BR" altLang="pt-BR">
                <a:latin typeface="Arial" panose="020B0604020202020204" pitchFamily="34" charset="0"/>
              </a:rPr>
              <a:pPr/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F4A57C-DF89-4485-B060-FBDDD619E2BC}" type="slidenum">
              <a:rPr lang="pt-BR" altLang="pt-BR">
                <a:latin typeface="Arial" panose="020B0604020202020204" pitchFamily="34" charset="0"/>
              </a:rPr>
              <a:pPr/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406A0B-A301-4EF1-8539-568B93DC068C}" type="slidenum">
              <a:rPr lang="pt-BR" altLang="pt-BR">
                <a:latin typeface="Arial" panose="020B0604020202020204" pitchFamily="34" charset="0"/>
              </a:rPr>
              <a:pPr/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193610-9ECC-4F69-AEA0-09D67C522CC6}" type="slidenum">
              <a:rPr lang="pt-BR" altLang="pt-BR">
                <a:latin typeface="Arial" panose="020B0604020202020204" pitchFamily="34" charset="0"/>
              </a:rPr>
              <a:pPr/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A09E73-A81F-42C1-93E8-857E81734503}" type="slidenum">
              <a:rPr lang="pt-BR" altLang="pt-BR">
                <a:latin typeface="Arial" panose="020B0604020202020204" pitchFamily="34" charset="0"/>
              </a:rPr>
              <a:pPr/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10283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208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1997075"/>
            <a:ext cx="7972425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208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0150" y="3886200"/>
            <a:ext cx="72009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1900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5BB6-7C5C-49C5-A852-3B38B78C8E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387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4616-1A88-40E5-9E9B-D0FD4DF233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60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66025" y="304800"/>
            <a:ext cx="2120900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00150" y="304800"/>
            <a:ext cx="6213475" cy="5791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4848-AB89-4A87-A0CE-22327A190C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798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200150" y="1981200"/>
            <a:ext cx="4167188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200150" y="4114800"/>
            <a:ext cx="4167188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45AE-BC07-453D-8F24-A2A15C2031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397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519738" y="1981200"/>
            <a:ext cx="4167187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519738" y="4114800"/>
            <a:ext cx="4167187" cy="1981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C2F3-E79F-4B6B-8FB4-BC3B397BBD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10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0150" y="304800"/>
            <a:ext cx="8486775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671F-9604-4DDE-8EE2-D0571CDC5D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509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2624-6167-46E0-AFA2-764D665F0F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1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A22D-44E5-435C-9A13-179AD39CE4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1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00150" y="1981200"/>
            <a:ext cx="4167188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19738" y="1981200"/>
            <a:ext cx="4167187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3EAB-0573-4D2A-A6B6-C7ED27DB25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162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CBFD-94E6-4EDE-B48F-D308F7FA1B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24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8CBD-25F2-4F51-8F6C-0574B3572F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4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12C3-F26B-4E4F-BD03-877DEC44A9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399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ECAD-0F6D-4C6A-BBE2-847B6B29EC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71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4248-B56F-4900-88C3-9497F699B2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593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10283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198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304800"/>
            <a:ext cx="84867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98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981200"/>
            <a:ext cx="8486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198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76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98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6F6809-1E11-4FA6-A96F-FF033B012B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jrccm.atsjournals.org/content/vol165/issue2/images/large/RCCMATS01.f4a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jrccm.atsjournals.org/content/vol165/issue2/images/large/RCCMATS01.f4b.jpeg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2.ovid.com/ovidweb.cgi?View+Image=00004124-200211000-00001|FF1&amp;S=IDNJHKAJGECJIM00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://ajrccm.atsjournals.org/content/vol165/issue2/images/large/RCCMATS01.f6a.jpeg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jrccm.atsjournals.org/content/vol165/issue2/images/large/RCCMATS01.f9c.jpe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ajrccm.atsjournals.org/content/vol165/issue2/images/large/RCCMATS01.f17.jpeg" TargetMode="Externa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ajrccm.atsjournals.org/content/vol165/issue2/images/large/RCCMATS01.f3a.jpe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1989138"/>
            <a:ext cx="9258300" cy="18288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 b="0">
                <a:latin typeface="Arial" panose="020B0604020202020204" pitchFamily="34" charset="0"/>
              </a:rPr>
              <a:t>Curso Pré-Congresso Endoscopia Respiratória</a:t>
            </a:r>
            <a:br>
              <a:rPr lang="pt-BR" altLang="pt-BR" sz="3600" b="0">
                <a:latin typeface="Arial" panose="020B0604020202020204" pitchFamily="34" charset="0"/>
              </a:rPr>
            </a:br>
            <a:endParaRPr lang="pt-BR" altLang="pt-BR" sz="3600" b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6788" y="3860800"/>
            <a:ext cx="8829675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>
                <a:solidFill>
                  <a:srgbClr val="FFFF99"/>
                </a:solidFill>
                <a:latin typeface="Arial" panose="020B0604020202020204" pitchFamily="34" charset="0"/>
              </a:rPr>
              <a:t>Broncoscopia e Doenças Intersticiais</a:t>
            </a:r>
            <a:r>
              <a:rPr lang="pt-BR" altLang="pt-BR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pt-BR" altLang="pt-BR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b="1">
                <a:solidFill>
                  <a:srgbClr val="FFFF99"/>
                </a:solidFill>
                <a:latin typeface="Arial" panose="020B0604020202020204" pitchFamily="34" charset="0"/>
              </a:rPr>
              <a:t>Biópsia Transbrônquica</a:t>
            </a:r>
            <a:r>
              <a:rPr lang="pt-BR" altLang="pt-BR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89188" y="6021388"/>
            <a:ext cx="761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Marcelo Gervilla Gregório - FMUSP/HC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0"/>
              <a:t>Sarcoidose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800"/>
              <a:t>Fatores de Prognóstico do LBA: </a:t>
            </a:r>
          </a:p>
          <a:p>
            <a:pPr lvl="1" eaLnBrk="1" hangingPunct="1">
              <a:defRPr/>
            </a:pPr>
            <a:r>
              <a:rPr lang="pt-BR" altLang="pt-BR"/>
              <a:t>Linfocitose  doença avançada ?</a:t>
            </a:r>
            <a:endParaRPr lang="pt-BR" altLang="pt-BR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/>
              <a:t> CD4/CD8 </a:t>
            </a:r>
            <a:r>
              <a:rPr lang="pt-BR" altLang="pt-BR">
                <a:sym typeface="Symbol" panose="05050102010706020507" pitchFamily="18" charset="2"/>
              </a:rPr>
              <a:t></a:t>
            </a:r>
            <a:r>
              <a:rPr lang="pt-BR" altLang="pt-BR"/>
              <a:t> pior prognóstico</a:t>
            </a:r>
          </a:p>
          <a:p>
            <a:pPr lvl="1" eaLnBrk="1" hangingPunct="1">
              <a:defRPr/>
            </a:pPr>
            <a:r>
              <a:rPr lang="pt-BR" altLang="pt-BR"/>
              <a:t>CD4/CD8 normal </a:t>
            </a:r>
            <a:r>
              <a:rPr lang="pt-BR" altLang="pt-BR">
                <a:sym typeface="Symbol" panose="05050102010706020507" pitchFamily="18" charset="2"/>
              </a:rPr>
              <a:t></a:t>
            </a:r>
            <a:r>
              <a:rPr lang="pt-BR" altLang="pt-BR"/>
              <a:t> bom prognóstico</a:t>
            </a:r>
            <a:endParaRPr lang="pt-BR" altLang="pt-BR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/>
              <a:t> neutrófilos e mastócitos </a:t>
            </a:r>
            <a:r>
              <a:rPr lang="pt-BR" altLang="pt-BR">
                <a:sym typeface="Symbol" panose="05050102010706020507" pitchFamily="18" charset="2"/>
              </a:rPr>
              <a:t></a:t>
            </a:r>
            <a:r>
              <a:rPr lang="pt-BR" altLang="pt-BR"/>
              <a:t> fibrose</a:t>
            </a:r>
          </a:p>
          <a:p>
            <a:pPr eaLnBrk="1" hangingPunct="1">
              <a:defRPr/>
            </a:pPr>
            <a:r>
              <a:rPr lang="pt-BR" altLang="pt-BR" sz="2800"/>
              <a:t>Biópsia transbrônquica </a:t>
            </a:r>
            <a:r>
              <a:rPr lang="pt-BR" altLang="pt-BR" sz="2800">
                <a:sym typeface="Symbol" panose="05050102010706020507" pitchFamily="18" charset="2"/>
              </a:rPr>
              <a:t></a:t>
            </a:r>
            <a:r>
              <a:rPr lang="pt-BR" altLang="pt-BR" sz="2800"/>
              <a:t> método de escolha</a:t>
            </a:r>
          </a:p>
          <a:p>
            <a:pPr lvl="1" eaLnBrk="1" hangingPunct="1">
              <a:defRPr/>
            </a:pPr>
            <a:r>
              <a:rPr lang="pt-BR" altLang="pt-BR"/>
              <a:t>até 90 % de positividade</a:t>
            </a:r>
          </a:p>
          <a:p>
            <a:pPr lvl="1" eaLnBrk="1" hangingPunct="1">
              <a:defRPr/>
            </a:pPr>
            <a:r>
              <a:rPr lang="pt-BR" altLang="pt-BR"/>
              <a:t>Biópsia + LBA : VPP  de  90 a 100%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64000" y="6491288"/>
            <a:ext cx="622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FFCC"/>
                </a:solidFill>
              </a:rPr>
              <a:t>Nagai, Clinics in Chest Medicine, 1997</a:t>
            </a:r>
            <a:endParaRPr lang="pt-BR" altLang="pt-BR" b="1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/>
              <a:t>Diagn</a:t>
            </a:r>
            <a:r>
              <a:rPr lang="en-US" dirty="0" err="1"/>
              <a:t>ostico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br>
              <a:rPr lang="pt-BR" dirty="0"/>
            </a:br>
            <a:r>
              <a:rPr lang="pt-BR" dirty="0">
                <a:effectLst/>
              </a:rPr>
              <a:t>● manifestações clínicas e radiográficas compatíveis 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exclusão de outras doenças com </a:t>
            </a:r>
            <a:r>
              <a:rPr lang="pt-BR" dirty="0" err="1">
                <a:effectLst/>
              </a:rPr>
              <a:t>padrao</a:t>
            </a:r>
            <a:r>
              <a:rPr lang="pt-BR" dirty="0">
                <a:effectLst/>
              </a:rPr>
              <a:t> semelhante </a:t>
            </a:r>
          </a:p>
          <a:p>
            <a:pPr eaLnBrk="1" hangingPunct="1">
              <a:defRPr/>
            </a:pPr>
            <a:r>
              <a:rPr lang="pt-BR" dirty="0">
                <a:effectLst/>
              </a:rPr>
              <a:t>detecção histopatológico de granulomas não </a:t>
            </a:r>
            <a:r>
              <a:rPr lang="pt-BR" dirty="0" err="1">
                <a:effectLst/>
              </a:rPr>
              <a:t>caseosos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Ada   </a:t>
            </a:r>
            <a:r>
              <a:rPr lang="pt-BR" dirty="0" err="1"/>
              <a:t>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pt-BR" dirty="0"/>
            </a:br>
            <a:r>
              <a:rPr lang="pt-BR" dirty="0">
                <a:effectLst/>
              </a:rPr>
              <a:t>Os níveis elevados de adenosina-</a:t>
            </a:r>
            <a:r>
              <a:rPr lang="pt-BR" dirty="0" err="1">
                <a:effectLst/>
              </a:rPr>
              <a:t>desaminase</a:t>
            </a:r>
            <a:r>
              <a:rPr lang="pt-BR" dirty="0">
                <a:effectLst/>
              </a:rPr>
              <a:t> (ADA) pode ser encontrado no soro e no fluido de lavagem </a:t>
            </a:r>
            <a:r>
              <a:rPr lang="pt-BR" dirty="0" err="1">
                <a:effectLst/>
              </a:rPr>
              <a:t>broncoalveolar</a:t>
            </a:r>
            <a:r>
              <a:rPr lang="pt-BR" dirty="0">
                <a:effectLst/>
              </a:rPr>
              <a:t> (BAL) de pacientes com sarcoidose [33]. No entanto, dada a baixa sensibilidade e especificidade, a utilização clínica de ADA é limitada.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857625" y="6248400"/>
            <a:ext cx="6181725" cy="457200"/>
          </a:xfrm>
        </p:spPr>
        <p:txBody>
          <a:bodyPr/>
          <a:lstStyle/>
          <a:p>
            <a:pPr>
              <a:defRPr/>
            </a:pPr>
            <a:r>
              <a:rPr lang="en-US" altLang="pt-BR"/>
              <a:t>Int Immunopharmacol. 2015 Mar;25(1):174-9. Epub 2015 Jan 23</a:t>
            </a:r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fase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2765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324100"/>
            <a:ext cx="421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304800"/>
            <a:ext cx="9772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/>
              <a:t>    Linfangite carcinomatosa</a:t>
            </a:r>
          </a:p>
        </p:txBody>
      </p:sp>
      <p:pic>
        <p:nvPicPr>
          <p:cNvPr id="28675" name="Picture 3" descr="01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125663"/>
            <a:ext cx="4354512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018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789363"/>
            <a:ext cx="45434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588" y="171450"/>
            <a:ext cx="8459787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altLang="pt-BR" b="0"/>
              <a:t>  Pneumonite de Hipersensibilidade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1830388" y="3789363"/>
          <a:ext cx="5176837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Foto do Photo Editor" r:id="rId4" imgW="3215238" imgH="1874682" progId="MSPhotoEd.3">
                  <p:embed/>
                </p:oleObj>
              </mc:Choice>
              <mc:Fallback>
                <p:oleObj name="Foto do Photo Editor" r:id="rId4" imgW="3215238" imgH="187468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789363"/>
                        <a:ext cx="5176837" cy="2682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255713" y="1573213"/>
            <a:ext cx="816292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/>
            <a:endParaRPr lang="pt-BR" altLang="pt-BR" sz="2400">
              <a:solidFill>
                <a:schemeClr val="bg1"/>
              </a:solidFill>
              <a:latin typeface="Times New Roman" panose="02020603050405020304" pitchFamily="18" charset="0"/>
              <a:sym typeface="Arrows1" pitchFamily="34" charset="2"/>
            </a:endParaRP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3200">
                <a:latin typeface="Times New Roman" panose="02020603050405020304" pitchFamily="18" charset="0"/>
                <a:sym typeface="Arrows1" pitchFamily="34" charset="2"/>
              </a:rPr>
              <a:t>Infiltrado mononuclear peribronquiolar 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3200">
                <a:latin typeface="Times New Roman" panose="02020603050405020304" pitchFamily="18" charset="0"/>
                <a:sym typeface="Arrows1" pitchFamily="34" charset="2"/>
              </a:rPr>
              <a:t>Granulomas não caseosos</a:t>
            </a:r>
          </a:p>
          <a:p>
            <a:pPr lvl="2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 sz="3200">
                <a:latin typeface="Times New Roman" panose="02020603050405020304" pitchFamily="18" charset="0"/>
                <a:sym typeface="Arrows1" pitchFamily="34" charset="2"/>
              </a:rPr>
              <a:t>Fibrose pulmonar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975475" y="649128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King, Up To Date, 2001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30200"/>
            <a:ext cx="8743950" cy="87471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altLang="pt-BR" b="0"/>
              <a:t>Pneumonia Eosinofílica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1773238"/>
            <a:ext cx="9237662" cy="34861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 altLang="pt-BR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Tx/>
              <a:defRPr/>
            </a:pPr>
            <a:r>
              <a:rPr lang="pt-BR" altLang="pt-BR"/>
              <a:t>Lavado Broncoalveolar: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>
                <a:sym typeface="Arrows1" pitchFamily="34" charset="2"/>
              </a:rPr>
              <a:t> </a:t>
            </a:r>
            <a:r>
              <a:rPr lang="pt-BR" altLang="pt-BR"/>
              <a:t>Eosinófilos (&gt; 25%) </a:t>
            </a:r>
          </a:p>
          <a:p>
            <a:pPr lvl="1" eaLnBrk="1" hangingPunct="1">
              <a:lnSpc>
                <a:spcPct val="90000"/>
              </a:lnSpc>
              <a:buClr>
                <a:srgbClr val="FF9900"/>
              </a:buClr>
              <a:buFontTx/>
              <a:buNone/>
              <a:defRPr/>
            </a:pPr>
            <a:r>
              <a:rPr lang="pt-BR" altLang="pt-BR"/>
              <a:t>         (associado ou não a eosinofilia sérica)</a:t>
            </a:r>
          </a:p>
          <a:p>
            <a:pPr lvl="1" algn="just" eaLnBrk="1" hangingPunct="1">
              <a:lnSpc>
                <a:spcPct val="90000"/>
              </a:lnSpc>
              <a:buClr>
                <a:srgbClr val="FF9900"/>
              </a:buClr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>
                <a:sym typeface="Arrows1" pitchFamily="34" charset="2"/>
              </a:rPr>
              <a:t> Interleucina 5 e Proteína Catiônica de Eosinófilo</a:t>
            </a:r>
            <a:endParaRPr lang="pt-BR" altLang="pt-BR"/>
          </a:p>
          <a:p>
            <a:pPr algn="just" eaLnBrk="1" hangingPunct="1">
              <a:lnSpc>
                <a:spcPct val="90000"/>
              </a:lnSpc>
              <a:buClr>
                <a:srgbClr val="FF9900"/>
              </a:buClr>
              <a:buSzTx/>
              <a:defRPr/>
            </a:pPr>
            <a:r>
              <a:rPr lang="pt-BR" altLang="pt-BR"/>
              <a:t>Biópsia transbrônquica:</a:t>
            </a:r>
          </a:p>
          <a:p>
            <a:pPr lvl="1" algn="just" eaLnBrk="1" hangingPunct="1">
              <a:lnSpc>
                <a:spcPct val="90000"/>
              </a:lnSpc>
              <a:buClr>
                <a:srgbClr val="FF9900"/>
              </a:buClr>
              <a:defRPr/>
            </a:pPr>
            <a:r>
              <a:rPr lang="pt-BR" altLang="pt-BR"/>
              <a:t>Eosinófilos 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270750" y="6454775"/>
            <a:ext cx="3016250" cy="804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King, Up To Date, 2001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pt-BR" altLang="pt-BR" sz="24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404813"/>
            <a:ext cx="9207500" cy="1219200"/>
          </a:xfrm>
        </p:spPr>
        <p:txBody>
          <a:bodyPr/>
          <a:lstStyle/>
          <a:p>
            <a:pPr eaLnBrk="1" hangingPunct="1"/>
            <a:br>
              <a:rPr lang="pt-BR" altLang="pt-BR" sz="3600">
                <a:effectLst/>
              </a:rPr>
            </a:br>
            <a:r>
              <a:rPr lang="pt-BR" altLang="pt-BR" sz="3600">
                <a:effectLst/>
              </a:rPr>
              <a:t>Granulomatose de Células de Langerhans</a:t>
            </a:r>
            <a:br>
              <a:rPr lang="pt-BR" altLang="pt-BR" sz="3600" b="0">
                <a:effectLst/>
              </a:rPr>
            </a:br>
            <a:endParaRPr lang="pt-BR" altLang="pt-BR" sz="3600" b="0">
              <a:effectLst/>
            </a:endParaRPr>
          </a:p>
        </p:txBody>
      </p:sp>
      <p:pic>
        <p:nvPicPr>
          <p:cNvPr id="34819" name="Picture 3" descr="08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98675"/>
            <a:ext cx="35591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085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24075"/>
            <a:ext cx="35290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365625"/>
            <a:ext cx="2173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Indicações em DPI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2-Diagnóstico de outras doenças que podem ter o seu diagnóstico por procedimentos endoscópicos:</a:t>
            </a:r>
          </a:p>
          <a:p>
            <a:pPr eaLnBrk="1" hangingPunct="1">
              <a:lnSpc>
                <a:spcPct val="30000"/>
              </a:lnSpc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/>
              <a:t>Proteinose alveolar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/>
              <a:t>Silicose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/>
              <a:t>Infecções ( tuberculose e micose)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/>
              <a:t>Histiocitose X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/>
              <a:t>Pneumonia por drogas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71975" y="6553200"/>
            <a:ext cx="591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000">
                <a:solidFill>
                  <a:schemeClr val="tx2"/>
                </a:solidFill>
                <a:latin typeface="Times New Roman" panose="02020603050405020304" pitchFamily="18" charset="0"/>
              </a:rPr>
              <a:t>King TE. Up to Date 2001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PROTEINOSE ALVEOLAR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/>
              <a:t>Lavado broncoalveolar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/>
              <a:t>opaco / leitoso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/>
              <a:t>material lipoproteináceo dentro das vias aéreas, coradas em rosa pelo PAS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/>
              <a:t>material PAS + nos macrófagos</a:t>
            </a:r>
            <a:endParaRPr lang="pt-BR" altLang="pt-BR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/>
              <a:t> apoproteína A do surfactante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/>
              <a:t>Biópsia transbrônquica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/>
              <a:t>Hiperplasia de células epiteliais II</a:t>
            </a:r>
            <a:r>
              <a:rPr lang="pt-BR" altLang="pt-BR" sz="3200"/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613525" y="6491288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Prakash, Bronchoscopy, 1994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Evolução da doenças intersticiais crônicas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28700" y="1700213"/>
            <a:ext cx="92583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</a:pPr>
            <a:r>
              <a:rPr lang="pt-BR" altLang="pt-BR">
                <a:effectLst/>
              </a:rPr>
              <a:t>Etiologia distinta</a:t>
            </a:r>
          </a:p>
          <a:p>
            <a:pPr eaLnBrk="1" hangingPunct="1">
              <a:buClr>
                <a:srgbClr val="FF9900"/>
              </a:buClr>
            </a:pPr>
            <a:r>
              <a:rPr lang="pt-BR" altLang="pt-BR">
                <a:effectLst/>
              </a:rPr>
              <a:t>Manifestações semelhantes</a:t>
            </a:r>
          </a:p>
          <a:p>
            <a:pPr eaLnBrk="1" hangingPunct="1">
              <a:buClr>
                <a:srgbClr val="FF9900"/>
              </a:buClr>
            </a:pPr>
            <a:r>
              <a:rPr lang="pt-BR" altLang="pt-BR">
                <a:effectLst/>
              </a:rPr>
              <a:t>Evolução em comum para:</a:t>
            </a:r>
          </a:p>
          <a:p>
            <a:pPr eaLnBrk="1" hangingPunct="1"/>
            <a:endParaRPr lang="pt-BR" altLang="pt-BR">
              <a:effectLst/>
            </a:endParaRPr>
          </a:p>
        </p:txBody>
      </p:sp>
      <p:pic>
        <p:nvPicPr>
          <p:cNvPr id="7172" name="Picture 4" descr="RCCMATS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746500"/>
            <a:ext cx="2463800" cy="27781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RCCMATS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716" r="870" b="716"/>
          <a:stretch>
            <a:fillRect/>
          </a:stretch>
        </p:blipFill>
        <p:spPr bwMode="auto">
          <a:xfrm>
            <a:off x="7353300" y="3716338"/>
            <a:ext cx="2563813" cy="2779712"/>
          </a:xfrm>
          <a:prstGeom prst="rect">
            <a:avLst/>
          </a:prstGeom>
          <a:solidFill>
            <a:srgbClr val="FF9900">
              <a:alpha val="89803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487738" y="6092825"/>
            <a:ext cx="3311525" cy="503238"/>
          </a:xfrm>
          <a:prstGeom prst="rightArrow">
            <a:avLst>
              <a:gd name="adj1" fmla="val 50000"/>
              <a:gd name="adj2" fmla="val 16451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3487738" y="4076700"/>
            <a:ext cx="295116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/>
              <a:t>Fibrose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/>
              <a:t>Queda da função pulmonar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85750"/>
            <a:ext cx="874395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0">
                <a:solidFill>
                  <a:srgbClr val="FFFF00"/>
                </a:solidFill>
              </a:rPr>
              <a:t>Proteinose Alveolar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111250" y="2205038"/>
          <a:ext cx="648811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Photo Editor Photo" r:id="rId4" imgW="2704762" imgH="1819529" progId="MSPhotoEd.3">
                  <p:embed/>
                </p:oleObj>
              </mc:Choice>
              <mc:Fallback>
                <p:oleObj name="Photo Editor Photo" r:id="rId4" imgW="2704762" imgH="181952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205038"/>
                        <a:ext cx="6488113" cy="325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23013" y="6232525"/>
            <a:ext cx="3654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2400" b="1">
                <a:solidFill>
                  <a:srgbClr val="FF6600"/>
                </a:solidFill>
                <a:latin typeface="Times New Roman" panose="02020603050405020304" pitchFamily="18" charset="0"/>
              </a:rPr>
              <a:t>King, Up To Date, 2001</a:t>
            </a:r>
          </a:p>
        </p:txBody>
      </p:sp>
      <p:pic>
        <p:nvPicPr>
          <p:cNvPr id="40965" name="Picture 5" descr="M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2205038"/>
            <a:ext cx="2252662" cy="3259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838200"/>
          </a:xfrm>
        </p:spPr>
        <p:txBody>
          <a:bodyPr/>
          <a:lstStyle/>
          <a:p>
            <a:pPr eaLnBrk="1" hangingPunct="1"/>
            <a:r>
              <a:rPr lang="pt-BR" altLang="pt-BR">
                <a:effectLst/>
              </a:rPr>
              <a:t>Silicose Pulmonar</a:t>
            </a:r>
          </a:p>
        </p:txBody>
      </p:sp>
      <p:pic>
        <p:nvPicPr>
          <p:cNvPr id="43011" name="Picture 3" descr="01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429000"/>
            <a:ext cx="42005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16113"/>
            <a:ext cx="4286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5229225" y="20780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pt-BR" altLang="pt-BR"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74395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/>
              <a:t>   Histoplasmose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844675"/>
            <a:ext cx="6399213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74395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0"/>
              <a:t>  Paracoccidioidomicose</a:t>
            </a:r>
            <a:endParaRPr lang="pt-BR" altLang="pt-B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844675"/>
            <a:ext cx="6265862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9772650" cy="1066800"/>
          </a:xfrm>
        </p:spPr>
        <p:txBody>
          <a:bodyPr/>
          <a:lstStyle/>
          <a:p>
            <a:pPr eaLnBrk="1" hangingPunct="1"/>
            <a:r>
              <a:rPr lang="pt-BR" altLang="pt-BR" sz="3600">
                <a:effectLst/>
              </a:rPr>
              <a:t>	Tuberculose Exsudativa</a:t>
            </a:r>
          </a:p>
        </p:txBody>
      </p:sp>
      <p:pic>
        <p:nvPicPr>
          <p:cNvPr id="49155" name="Picture 3" descr="11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844675"/>
            <a:ext cx="38893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116"/>
          <p:cNvPicPr>
            <a:picLocks noChangeAspect="1" noChangeArrowheads="1"/>
          </p:cNvPicPr>
          <p:nvPr/>
        </p:nvPicPr>
        <p:blipFill>
          <a:blip r:embed="rId4">
            <a:lum bright="-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844675"/>
            <a:ext cx="3960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119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292600"/>
            <a:ext cx="3857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Indicação em DPI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 	Biópsia transbrônquica não é útil na maioria dos casos de Pneumonia Intersticial Idiopática com exceção  de: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/>
              <a:t>Dano alveolar difuso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Ø"/>
              <a:defRPr/>
            </a:pPr>
            <a:r>
              <a:rPr lang="pt-BR" altLang="pt-BR"/>
              <a:t>Pneumonia organizante (ocasionalmente)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	Útil para diagnóstico diferencial com sarcoidose e doenças infecciosas</a:t>
            </a:r>
          </a:p>
          <a:p>
            <a:pPr eaLnBrk="1" hangingPunct="1">
              <a:defRPr/>
            </a:pPr>
            <a:endParaRPr lang="pt-BR" altLang="pt-B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79900" y="6491288"/>
            <a:ext cx="6007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pt-BR" b="1"/>
              <a:t>ATS </a:t>
            </a:r>
            <a:r>
              <a:rPr lang="en-US" altLang="pt-BR"/>
              <a:t>AJRCCM, 165, 2, January 2002, 277-304</a:t>
            </a:r>
            <a:endParaRPr lang="pt-BR" alt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304800"/>
            <a:ext cx="8936037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200"/>
              <a:t> 1-Pneumonia intersticial usual (UIP)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800"/>
              <a:t>Processo irregular predominante na periferia de lobos inferiores, com acometimento subpleural e paraseptal caracterizado por inflamação e fibrose, entremeado por áreas de pulmão normal (heterogeneidade temporal)</a:t>
            </a:r>
          </a:p>
          <a:p>
            <a:pPr eaLnBrk="1" hangingPunct="1">
              <a:defRPr/>
            </a:pPr>
            <a:endParaRPr lang="pt-BR" altLang="pt-BR" sz="280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400"/>
              <a:t>FIBROSE      PULMÃO NORMAL      REMODELAMENTO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800"/>
              <a:t> 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055938" y="4724400"/>
            <a:ext cx="431800" cy="412750"/>
          </a:xfrm>
          <a:prstGeom prst="leftRightArrow">
            <a:avLst>
              <a:gd name="adj1" fmla="val 50000"/>
              <a:gd name="adj2" fmla="val 20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007100" y="4724400"/>
            <a:ext cx="431800" cy="412750"/>
          </a:xfrm>
          <a:prstGeom prst="leftRightArrow">
            <a:avLst>
              <a:gd name="adj1" fmla="val 50000"/>
              <a:gd name="adj2" fmla="val 20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2-Pneumonia intersticial não específica (NSIP)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0150" y="1981200"/>
            <a:ext cx="8480425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800"/>
              <a:t>Acometimento uniforme.</a:t>
            </a:r>
          </a:p>
          <a:p>
            <a:pPr eaLnBrk="1" hangingPunct="1">
              <a:defRPr/>
            </a:pPr>
            <a:r>
              <a:rPr lang="pt-BR" altLang="pt-BR" sz="2800"/>
              <a:t>Heterogeneidade temporal ausente.</a:t>
            </a:r>
          </a:p>
          <a:p>
            <a:pPr eaLnBrk="1" hangingPunct="1">
              <a:defRPr/>
            </a:pPr>
            <a:r>
              <a:rPr lang="pt-BR" altLang="pt-BR" sz="2800"/>
              <a:t>Expansão do interstício por células inflamatórias e fibrose em graus variados.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800"/>
              <a:t> </a:t>
            </a:r>
          </a:p>
        </p:txBody>
      </p:sp>
      <p:pic>
        <p:nvPicPr>
          <p:cNvPr id="55300" name="Picture 6" descr="Graphic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75" y="4168775"/>
            <a:ext cx="5761038" cy="236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8" descr="RCCMATS01">
            <a:hlinkClick r:id="rId5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4141788"/>
            <a:ext cx="2592387" cy="242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3-Pneumonia organizante (COP)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1981200"/>
            <a:ext cx="9086850" cy="44005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/>
              <a:t>Consiste em plugs polipóides formados por elementos de tecido conectivo no interior dos bronquíolos e dos espaços alveolares.</a:t>
            </a:r>
          </a:p>
          <a:p>
            <a:pPr eaLnBrk="1" hangingPunct="1">
              <a:defRPr/>
            </a:pPr>
            <a:r>
              <a:rPr lang="pt-BR" altLang="pt-BR"/>
              <a:t>Pode ser 	primária (criptogênica)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				Secundária  - inflamatória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						   - drogas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						   - infecções viróticas					   - neoplasias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304800"/>
            <a:ext cx="8720137" cy="14319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/>
              <a:t> 3-Pneumonia organizante (COP)</a:t>
            </a:r>
          </a:p>
        </p:txBody>
      </p:sp>
      <p:pic>
        <p:nvPicPr>
          <p:cNvPr id="59395" name="Picture 7" descr="RCCMATS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2205038"/>
            <a:ext cx="3943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0" descr="020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2265363"/>
            <a:ext cx="424815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Doenças Intersticiais Crônicas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9900"/>
              </a:buClr>
              <a:defRPr/>
            </a:pPr>
            <a:r>
              <a:rPr lang="pt-BR" altLang="pt-BR" sz="2800"/>
              <a:t>Agrupadas por um critério meramente radiológico.</a:t>
            </a:r>
          </a:p>
          <a:p>
            <a:pPr eaLnBrk="1" hangingPunct="1">
              <a:buClr>
                <a:srgbClr val="FF9900"/>
              </a:buClr>
              <a:defRPr/>
            </a:pPr>
            <a:r>
              <a:rPr lang="pt-BR" altLang="pt-BR" sz="2800"/>
              <a:t>Não possuem a diversidade esperada do ponto de vista anátomo-patológico.</a:t>
            </a:r>
          </a:p>
          <a:p>
            <a:pPr eaLnBrk="1" hangingPunct="1">
              <a:buClr>
                <a:srgbClr val="FF9900"/>
              </a:buClr>
              <a:defRPr/>
            </a:pPr>
            <a:r>
              <a:rPr lang="pt-BR" altLang="pt-BR" sz="2800"/>
              <a:t>Manifestam-se sob poucos padrões radiológicos não específicos.</a:t>
            </a:r>
          </a:p>
          <a:p>
            <a:pPr eaLnBrk="1" hangingPunct="1">
              <a:buClr>
                <a:srgbClr val="FF9900"/>
              </a:buClr>
              <a:defRPr/>
            </a:pPr>
            <a:r>
              <a:rPr lang="pt-BR" altLang="pt-BR" sz="2800"/>
              <a:t>Uma mesma doença pode apresentar diferentes padrões em diferentes áreas dos pulmões.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52400"/>
            <a:ext cx="934402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200"/>
              <a:t>3-Pneumonia organizante (COP)</a:t>
            </a:r>
          </a:p>
        </p:txBody>
      </p:sp>
      <p:pic>
        <p:nvPicPr>
          <p:cNvPr id="61443" name="Picture 3" descr="12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736975"/>
            <a:ext cx="43513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019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33600"/>
            <a:ext cx="4103687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4- Dano alveolar difuso (DAD)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FF9900"/>
              </a:buClr>
              <a:defRPr/>
            </a:pPr>
            <a:r>
              <a:rPr lang="pt-BR" altLang="pt-BR"/>
              <a:t>Reação esteriotiopada do pulmão composta por espessamento difuso da parede alveolar  por proliferação de tecido conectivo e de pneumócitos tipo II com formação de membranas hialinas.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defRPr/>
            </a:pPr>
            <a:r>
              <a:rPr lang="pt-BR" altLang="pt-BR"/>
              <a:t>Doença do ácino e do interstício septal.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defRPr/>
            </a:pPr>
            <a:r>
              <a:rPr lang="pt-BR" altLang="pt-BR"/>
              <a:t>Comum em SARA, virose e pneumonia por legionella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defRPr/>
            </a:pPr>
            <a:r>
              <a:rPr lang="pt-BR" altLang="pt-BR"/>
              <a:t>Se não for encontrada a causa, é compatível com pneumonia intersticial aguda ( antiga Hamman Rich)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228600"/>
            <a:ext cx="98583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200"/>
              <a:t>4- Dano alveolar difuso (DAD)</a:t>
            </a:r>
          </a:p>
        </p:txBody>
      </p:sp>
      <p:pic>
        <p:nvPicPr>
          <p:cNvPr id="65539" name="Picture 3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12875"/>
            <a:ext cx="41767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42005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038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00213"/>
            <a:ext cx="453707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927600" y="5084763"/>
            <a:ext cx="50958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2800" b="1">
                <a:latin typeface="Times New Roman" panose="02020603050405020304" pitchFamily="18" charset="0"/>
              </a:rPr>
              <a:t>45 anos, masculino, seguimento </a:t>
            </a:r>
          </a:p>
          <a:p>
            <a:r>
              <a:rPr lang="pt-BR" altLang="pt-BR" sz="2800" b="1">
                <a:latin typeface="Times New Roman" panose="02020603050405020304" pitchFamily="18" charset="0"/>
              </a:rPr>
              <a:t>pós-transplante de medula óssea</a:t>
            </a:r>
          </a:p>
          <a:p>
            <a:r>
              <a:rPr lang="pt-BR" altLang="pt-BR" sz="2800" b="1">
                <a:latin typeface="Times New Roman" panose="02020603050405020304" pitchFamily="18" charset="0"/>
              </a:rPr>
              <a:t>Infecção por CMV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5- Pneumonia intersticial descamativa (DIP)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0150" y="1981200"/>
            <a:ext cx="908685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/>
              <a:t>Os espaços alveolares estão difusamente envolvidos por acúmulo de macrófagos e ocorre espessamento intersticial leve.  </a:t>
            </a:r>
          </a:p>
          <a:p>
            <a:pPr eaLnBrk="1" hangingPunct="1">
              <a:defRPr/>
            </a:pPr>
            <a:r>
              <a:rPr lang="pt-BR" altLang="pt-BR"/>
              <a:t>A maioria dos casos em nosso meio são por uso de amiodarona</a:t>
            </a:r>
          </a:p>
          <a:p>
            <a:pPr eaLnBrk="1" hangingPunct="1">
              <a:defRPr/>
            </a:pPr>
            <a:r>
              <a:rPr lang="pt-BR" altLang="pt-BR"/>
              <a:t>Forma primária é rara</a:t>
            </a:r>
          </a:p>
        </p:txBody>
      </p:sp>
      <p:pic>
        <p:nvPicPr>
          <p:cNvPr id="67588" name="Picture 4" descr="03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1563" y="4110038"/>
            <a:ext cx="4135437" cy="2747962"/>
          </a:xfrm>
          <a:noFill/>
          <a:ln w="1587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6- Pneumonia intersticial linfocítica (LIP)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altLang="pt-BR"/>
          </a:p>
          <a:p>
            <a:pPr eaLnBrk="1" hangingPunct="1">
              <a:defRPr/>
            </a:pPr>
            <a:r>
              <a:rPr lang="pt-BR" altLang="pt-BR"/>
              <a:t>Espessamento difuso das paredes alveolares por infiltrado linfocitário.</a:t>
            </a:r>
          </a:p>
          <a:p>
            <a:pPr eaLnBrk="1" hangingPunct="1">
              <a:defRPr/>
            </a:pPr>
            <a:endParaRPr lang="pt-BR" altLang="pt-BR"/>
          </a:p>
          <a:p>
            <a:pPr eaLnBrk="1" hangingPunct="1">
              <a:defRPr/>
            </a:pPr>
            <a:r>
              <a:rPr lang="pt-BR" altLang="pt-BR"/>
              <a:t>Difícil diferenciação entre processo inflamatório e neoplásico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6- Pneumonia intersticial linfocítica (LIP)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4422775" cy="9350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400" b="1">
                <a:solidFill>
                  <a:srgbClr val="FF9900"/>
                </a:solidFill>
              </a:rPr>
              <a:t>	</a:t>
            </a:r>
            <a:r>
              <a:rPr lang="pt-BR" altLang="pt-BR" sz="2400" b="1"/>
              <a:t>Padrão citológico: células linfóides atípicas</a:t>
            </a:r>
          </a:p>
        </p:txBody>
      </p:sp>
      <p:pic>
        <p:nvPicPr>
          <p:cNvPr id="71684" name="Picture 3" descr="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1438"/>
            <a:ext cx="410368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049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005263"/>
            <a:ext cx="41036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RCCMATS01">
            <a:hlinkClick r:id="rId5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3068638"/>
            <a:ext cx="4206875" cy="342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200"/>
              <a:t>7- Bronqueolite respiratória associada á doença pulmonar intersticial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defRPr/>
            </a:pPr>
            <a:r>
              <a:rPr lang="pt-BR" altLang="pt-BR"/>
              <a:t>Achado comum em grandes fumantes </a:t>
            </a:r>
          </a:p>
          <a:p>
            <a:pPr eaLnBrk="1" hangingPunct="1">
              <a:defRPr/>
            </a:pPr>
            <a:r>
              <a:rPr lang="pt-BR" altLang="pt-BR"/>
              <a:t>Descamação alveolar semelhante à DIP, porém com distribuição centro acinar</a:t>
            </a:r>
          </a:p>
          <a:p>
            <a:pPr eaLnBrk="1" hangingPunct="1">
              <a:defRPr/>
            </a:pPr>
            <a:r>
              <a:rPr lang="pt-BR" altLang="pt-BR"/>
              <a:t>Infiltrado celular em parede bronquiolar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altLang="pt-BR"/>
              <a:t>RENDIMENTO DO MÉTODO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altLang="pt-BR" sz="400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4000"/>
              <a:t>FATORES QUE INFLUENCIAM O RESULATADO E SUA INTERPRETAÇÃO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Orientação pela Tomografia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0" y="4652963"/>
            <a:ext cx="5205413" cy="1735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   Útil para selecionar áreas menos comprometidas por processo de fibrose</a:t>
            </a:r>
            <a:r>
              <a:rPr lang="pt-BR" altLang="pt-BR" sz="2800"/>
              <a:t>   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51563" y="2133600"/>
          <a:ext cx="3768725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Foto do Photo Editor" r:id="rId4" imgW="2300952" imgH="1615238" progId="MSPhotoEd.3">
                  <p:embed/>
                </p:oleObj>
              </mc:Choice>
              <mc:Fallback>
                <p:oleObj name="Foto do Photo Editor" r:id="rId4" imgW="2300952" imgH="161523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2133600"/>
                        <a:ext cx="3768725" cy="246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Orientação pela Radioscopia</a:t>
            </a:r>
          </a:p>
        </p:txBody>
      </p:sp>
      <p:pic>
        <p:nvPicPr>
          <p:cNvPr id="79875" name="Picture 3" descr="M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492375"/>
            <a:ext cx="8723312" cy="3508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0"/>
            <a:ext cx="8486775" cy="1431925"/>
          </a:xfrm>
        </p:spPr>
        <p:txBody>
          <a:bodyPr/>
          <a:lstStyle/>
          <a:p>
            <a:pPr eaLnBrk="1" hangingPunct="1">
              <a:defRPr/>
            </a:pPr>
            <a:br>
              <a:rPr lang="pt-BR" altLang="pt-BR" sz="2800"/>
            </a:br>
            <a:r>
              <a:rPr lang="pt-BR" altLang="pt-BR" sz="2800"/>
              <a:t>Biópsia transbrônquica </a:t>
            </a:r>
            <a:br>
              <a:rPr lang="pt-BR" altLang="pt-BR" sz="2800"/>
            </a:br>
            <a:r>
              <a:rPr lang="pt-BR" altLang="pt-BR" sz="2800"/>
              <a:t>compartimentos histoanatômicos representatividade adequada</a:t>
            </a:r>
          </a:p>
        </p:txBody>
      </p:sp>
      <p:pic>
        <p:nvPicPr>
          <p:cNvPr id="11267" name="Picture 4" descr="Ácino - arquitetura - he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0" y="2997200"/>
            <a:ext cx="4248150" cy="2998788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10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864225" y="2133600"/>
            <a:ext cx="3384550" cy="2016125"/>
          </a:xfrm>
          <a:ln w="1587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pt-BR" altLang="pt-BR" sz="1800" b="1"/>
              <a:t>bronquíolo terminal</a:t>
            </a:r>
          </a:p>
          <a:p>
            <a:pPr lvl="1" eaLnBrk="1" hangingPunct="1">
              <a:defRPr/>
            </a:pPr>
            <a:r>
              <a:rPr lang="pt-BR" altLang="pt-BR" sz="1800" b="1"/>
              <a:t>bronquíolo respiratório</a:t>
            </a:r>
          </a:p>
          <a:p>
            <a:pPr lvl="1" eaLnBrk="1" hangingPunct="1">
              <a:defRPr/>
            </a:pPr>
            <a:r>
              <a:rPr lang="pt-BR" altLang="pt-BR" sz="1800" b="1"/>
              <a:t>ducto alveolar</a:t>
            </a:r>
          </a:p>
          <a:p>
            <a:pPr lvl="1" eaLnBrk="1" hangingPunct="1">
              <a:defRPr/>
            </a:pPr>
            <a:r>
              <a:rPr lang="pt-BR" altLang="pt-BR" sz="1800" b="1"/>
              <a:t>saco alveolar</a:t>
            </a:r>
          </a:p>
          <a:p>
            <a:pPr lvl="1" eaLnBrk="1" hangingPunct="1">
              <a:defRPr/>
            </a:pPr>
            <a:r>
              <a:rPr lang="pt-BR" altLang="pt-BR" sz="1800" b="1"/>
              <a:t>alvéolos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0" y="2060575"/>
            <a:ext cx="550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Lóbulo pulmonar</a:t>
            </a:r>
          </a:p>
        </p:txBody>
      </p:sp>
      <p:pic>
        <p:nvPicPr>
          <p:cNvPr id="11270" name="Picture 7" descr="MM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724400"/>
            <a:ext cx="3168650" cy="1751013"/>
          </a:xfrm>
          <a:noFill/>
          <a:ln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Número de fragmentos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O rendimento aumenta com o tamanho e número dos fragmentos.</a:t>
            </a:r>
          </a:p>
          <a:p>
            <a:pPr eaLnBrk="1" hangingPunct="1">
              <a:defRPr/>
            </a:pPr>
            <a:r>
              <a:rPr lang="pt-BR" altLang="pt-BR"/>
              <a:t>Recomenda-se 5 fragmentos descartando-se os insatisfatórios.</a:t>
            </a:r>
          </a:p>
          <a:p>
            <a:pPr eaLnBrk="1" hangingPunct="1">
              <a:defRPr/>
            </a:pPr>
            <a:r>
              <a:rPr lang="pt-BR" altLang="pt-BR"/>
              <a:t>Na sarcoidose o rendimento é de 46% com 1 fragmento e 90% com 4 fragmentos.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Causas de BTB insatisfatória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2743200"/>
            <a:ext cx="8486775" cy="33528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/>
              <a:t>Fragmentos que não incluem parênquima.</a:t>
            </a:r>
          </a:p>
          <a:p>
            <a:pPr eaLnBrk="1" hangingPunct="1">
              <a:defRPr/>
            </a:pPr>
            <a:r>
              <a:rPr lang="pt-BR" altLang="pt-BR"/>
              <a:t>Artefato por esmagamento e fragmentação.</a:t>
            </a:r>
          </a:p>
          <a:p>
            <a:pPr eaLnBrk="1" hangingPunct="1">
              <a:defRPr/>
            </a:pPr>
            <a:r>
              <a:rPr lang="pt-BR" altLang="pt-BR"/>
              <a:t>Fragmentos pequenos.</a:t>
            </a:r>
          </a:p>
          <a:p>
            <a:pPr eaLnBrk="1" hangingPunct="1">
              <a:defRPr/>
            </a:pPr>
            <a:r>
              <a:rPr lang="pt-BR" altLang="pt-BR"/>
              <a:t>Número insuficiente.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Fatores que melhoram o rendimento da BTB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PRÉVIOS AO EXAME: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Seleção dos pacientes.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Estudo tomográfico adequado.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t-BR" alt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Fatores que melhoram o rendimento da BTB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PERTINENTES AO EXAME:</a:t>
            </a:r>
          </a:p>
          <a:p>
            <a:pPr algn="ctr" eaLnBrk="1" hangingPunct="1">
              <a:lnSpc>
                <a:spcPct val="20000"/>
              </a:lnSpc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Esclarecimento do paciente. ( método e riscos).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Segurança do profissional em relação ao local em que realiza o exame.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Qualidade da pinça.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t-BR" alt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3600"/>
              <a:t>Fatores que melhoram o rendimento da BTB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POSTERIORES À COLETA:</a:t>
            </a:r>
          </a:p>
          <a:p>
            <a:pPr algn="ctr" eaLnBrk="1" hangingPunct="1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Informações fornecidas ao patologista.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/>
              <a:t>Processamento e análise do material.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2800" b="0">
                <a:latin typeface="Verdana" panose="020B0604030504040204" pitchFamily="34" charset="0"/>
              </a:rPr>
              <a:t>Compartimentos Anatômicos</a:t>
            </a:r>
          </a:p>
        </p:txBody>
      </p:sp>
      <p:pic>
        <p:nvPicPr>
          <p:cNvPr id="13315" name="Picture 3" descr="077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916113"/>
            <a:ext cx="25923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16113"/>
            <a:ext cx="511016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RCCMATS01">
            <a:hlinkClick r:id="rId5"/>
          </p:cNvPr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4088" y="4194175"/>
            <a:ext cx="2439987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039813" y="5253038"/>
            <a:ext cx="503872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ACESSO DA BTB:</a:t>
            </a:r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 ZONA HILAR: 		IMPOSSÍVEL</a:t>
            </a:r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ZONA MEDULAR: 	BOM</a:t>
            </a:r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pt-BR" altLang="pt-BR"/>
              <a:t>ZONA CORTICAL: 	DIFÍCIL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87513" y="115888"/>
            <a:ext cx="6911975" cy="43656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200" b="1">
                <a:solidFill>
                  <a:schemeClr val="bg2"/>
                </a:solidFill>
              </a:rPr>
              <a:t>DOENÇA DIFUSA DO PARENQUIMA PULMONAR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5072063" y="5492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0" y="1125538"/>
            <a:ext cx="1758950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COLAGENOSE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SILICOSE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ASBESTOSE</a:t>
            </a:r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895350" y="908050"/>
            <a:ext cx="85677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895350" y="9080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263775" y="1125538"/>
            <a:ext cx="18002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PNEUMONIAS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INTERSTICIAIS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IDIOPÁTICAS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127375" y="9080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4351338" y="1125538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DOENÇAS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GRANULOMATOSAS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5791200" y="9080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6872288" y="1125538"/>
            <a:ext cx="3414712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LINFANGIOLEIOMIOMATOSE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HISTIOCITOSE X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PNEUMONIA EOSINOFÍLICA</a:t>
            </a:r>
            <a:endParaRPr lang="pt-BR" altLang="pt-BR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0" y="3284538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FIBROSE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PULMONAR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IDIOPÁTICA</a:t>
            </a: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3127375" y="3357563"/>
            <a:ext cx="2952750" cy="175101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OUTRAS ( Ñ FIBRÓTICAS)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PNEUMONIAS INTERSTICIAIS IDIOPÁTICAS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7375525" y="2781300"/>
            <a:ext cx="23050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DANO ALVEOLAR DIFUSO (DAD)</a:t>
            </a:r>
            <a:endParaRPr lang="pt-BR" altLang="pt-BR"/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7375525" y="3789363"/>
            <a:ext cx="25209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</a:rPr>
              <a:t>PNEUMONIA ORAGANIZANTE (cop)</a:t>
            </a:r>
            <a:endParaRPr lang="pt-BR" altLang="pt-BR"/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7375525" y="4724400"/>
            <a:ext cx="2376488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PNEUMONIA INTERSTICIAL NÃO ESPECÍFICA</a:t>
            </a:r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5648325" y="5805488"/>
            <a:ext cx="3167063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PNEUMONIA INTERSTICIAL LINFOCÍTICA</a:t>
            </a:r>
          </a:p>
        </p:txBody>
      </p:sp>
      <p:sp>
        <p:nvSpPr>
          <p:cNvPr id="15378" name="Text Box 22"/>
          <p:cNvSpPr txBox="1">
            <a:spLocks noChangeArrowheads="1"/>
          </p:cNvSpPr>
          <p:nvPr/>
        </p:nvSpPr>
        <p:spPr bwMode="auto">
          <a:xfrm>
            <a:off x="3055938" y="5805488"/>
            <a:ext cx="223202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BRONQUEOLITE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RESPIRATÓRIA</a:t>
            </a: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319088" y="5661025"/>
            <a:ext cx="2232025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</a:rPr>
              <a:t>PNEUMONIA INTERSTICIAL DESCAMATIVA</a:t>
            </a:r>
          </a:p>
        </p:txBody>
      </p:sp>
      <p:sp>
        <p:nvSpPr>
          <p:cNvPr id="15380" name="Line 24"/>
          <p:cNvSpPr>
            <a:spLocks noChangeShapeType="1"/>
          </p:cNvSpPr>
          <p:nvPr/>
        </p:nvSpPr>
        <p:spPr bwMode="auto">
          <a:xfrm flipH="1">
            <a:off x="1687513" y="2349500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1" name="Line 26"/>
          <p:cNvSpPr>
            <a:spLocks noChangeShapeType="1"/>
          </p:cNvSpPr>
          <p:nvPr/>
        </p:nvSpPr>
        <p:spPr bwMode="auto">
          <a:xfrm>
            <a:off x="3055938" y="2349500"/>
            <a:ext cx="12954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2" name="Line 32"/>
          <p:cNvSpPr>
            <a:spLocks noChangeShapeType="1"/>
          </p:cNvSpPr>
          <p:nvPr/>
        </p:nvSpPr>
        <p:spPr bwMode="auto">
          <a:xfrm flipV="1">
            <a:off x="6080125" y="3068638"/>
            <a:ext cx="12239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3" name="Line 33"/>
          <p:cNvSpPr>
            <a:spLocks noChangeShapeType="1"/>
          </p:cNvSpPr>
          <p:nvPr/>
        </p:nvSpPr>
        <p:spPr bwMode="auto">
          <a:xfrm>
            <a:off x="6080125" y="393382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4" name="Line 35"/>
          <p:cNvSpPr>
            <a:spLocks noChangeShapeType="1"/>
          </p:cNvSpPr>
          <p:nvPr/>
        </p:nvSpPr>
        <p:spPr bwMode="auto">
          <a:xfrm>
            <a:off x="6080125" y="3933825"/>
            <a:ext cx="11509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5" name="Line 36"/>
          <p:cNvSpPr>
            <a:spLocks noChangeShapeType="1"/>
          </p:cNvSpPr>
          <p:nvPr/>
        </p:nvSpPr>
        <p:spPr bwMode="auto">
          <a:xfrm>
            <a:off x="4422775" y="4581525"/>
            <a:ext cx="23050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6" name="Line 37"/>
          <p:cNvSpPr>
            <a:spLocks noChangeShapeType="1"/>
          </p:cNvSpPr>
          <p:nvPr/>
        </p:nvSpPr>
        <p:spPr bwMode="auto">
          <a:xfrm flipH="1">
            <a:off x="2335213" y="4581525"/>
            <a:ext cx="20875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7" name="Line 38"/>
          <p:cNvSpPr>
            <a:spLocks noChangeShapeType="1"/>
          </p:cNvSpPr>
          <p:nvPr/>
        </p:nvSpPr>
        <p:spPr bwMode="auto">
          <a:xfrm>
            <a:off x="4422775" y="45815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8" name="Text Box 39"/>
          <p:cNvSpPr txBox="1">
            <a:spLocks noChangeArrowheads="1"/>
          </p:cNvSpPr>
          <p:nvPr/>
        </p:nvSpPr>
        <p:spPr bwMode="auto">
          <a:xfrm>
            <a:off x="5430838" y="6524625"/>
            <a:ext cx="4856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/>
              <a:t>ATS </a:t>
            </a:r>
            <a:r>
              <a:rPr lang="en-US" altLang="pt-BR"/>
              <a:t>AJRCCM, 165, 2, January 2002, 277-304</a:t>
            </a:r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Indicações em DPI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/>
              <a:t>1-Pacientes com comprometimento difuso ou periférico do feixe broncovascular pulmonar: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/>
              <a:t>Sarcoidose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/>
              <a:t>Linfangite carcinomatosa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/>
              <a:t>Pneumonia eosinofílica</a:t>
            </a:r>
          </a:p>
          <a:p>
            <a:pPr eaLnBrk="1" hangingPunct="1">
              <a:buClr>
                <a:srgbClr val="FF9900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/>
              <a:t>Pneumonia de hipersensibilidade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685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000">
                <a:solidFill>
                  <a:schemeClr val="tx2"/>
                </a:solidFill>
                <a:latin typeface="Times New Roman" panose="02020603050405020304" pitchFamily="18" charset="0"/>
              </a:rPr>
              <a:t>King TE. Up to Date 2001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28600"/>
            <a:ext cx="9858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 b="0"/>
              <a:t>	</a:t>
            </a:r>
            <a:r>
              <a:rPr lang="pt-BR" altLang="pt-BR" b="0"/>
              <a:t>Sarcoidose</a:t>
            </a:r>
          </a:p>
        </p:txBody>
      </p:sp>
      <p:pic>
        <p:nvPicPr>
          <p:cNvPr id="19459" name="Picture 3" descr="09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141663"/>
            <a:ext cx="4679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018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989138"/>
            <a:ext cx="41354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0"/>
              <a:t>Sarcoidose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/>
              <a:t>Lavado broncoalveolar:</a:t>
            </a:r>
          </a:p>
          <a:p>
            <a:pPr eaLnBrk="1" hangingPunct="1">
              <a:defRPr/>
            </a:pPr>
            <a:r>
              <a:rPr lang="pt-BR" altLang="pt-BR"/>
              <a:t>Diagnóstico: quadro clínico e  radiológico</a:t>
            </a:r>
            <a:endParaRPr lang="pt-BR" altLang="pt-BR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pt-BR" altLang="pt-BR">
                <a:sym typeface="Symbol" panose="05050102010706020507" pitchFamily="18" charset="2"/>
              </a:rPr>
              <a:t></a:t>
            </a:r>
            <a:r>
              <a:rPr lang="pt-BR" altLang="pt-BR"/>
              <a:t> Fase precoce (alveolite):</a:t>
            </a:r>
          </a:p>
          <a:p>
            <a:pPr lvl="1" eaLnBrk="1" hangingPunct="1">
              <a:defRPr/>
            </a:pPr>
            <a:r>
              <a:rPr lang="pt-BR" altLang="pt-BR"/>
              <a:t> Linfocitose</a:t>
            </a:r>
            <a:endParaRPr lang="pt-BR" altLang="pt-BR"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pt-BR" altLang="pt-BR">
                <a:sym typeface="Symbol" panose="05050102010706020507" pitchFamily="18" charset="2"/>
              </a:rPr>
              <a:t></a:t>
            </a:r>
            <a:r>
              <a:rPr lang="pt-BR" altLang="pt-BR"/>
              <a:t> CD4/CD8 &gt; 3,5</a:t>
            </a:r>
          </a:p>
          <a:p>
            <a:pPr lvl="4" eaLnBrk="1" hangingPunct="1">
              <a:defRPr/>
            </a:pPr>
            <a:r>
              <a:rPr lang="pt-BR" altLang="pt-BR" sz="2400"/>
              <a:t>Sensibilidade: 53 a 70 % </a:t>
            </a:r>
          </a:p>
          <a:p>
            <a:pPr lvl="4" eaLnBrk="1" hangingPunct="1">
              <a:defRPr/>
            </a:pPr>
            <a:r>
              <a:rPr lang="pt-BR" altLang="pt-BR" sz="2400"/>
              <a:t>Especificidade: 70 a 90 %</a:t>
            </a:r>
          </a:p>
          <a:p>
            <a:pPr lvl="4" eaLnBrk="1" hangingPunct="1">
              <a:defRPr/>
            </a:pPr>
            <a:r>
              <a:rPr lang="pt-BR" altLang="pt-BR" sz="2400"/>
              <a:t>VPP: 76% / VPN: 85%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38675" y="6237288"/>
            <a:ext cx="564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pt-BR" b="1">
                <a:solidFill>
                  <a:srgbClr val="FFFFCC"/>
                </a:solidFill>
              </a:rPr>
              <a:t>ATS  Guidelines - Up To Date 2001</a:t>
            </a:r>
          </a:p>
          <a:p>
            <a:pPr algn="r" eaLnBrk="1" hangingPunct="1"/>
            <a:r>
              <a:rPr lang="en-US" altLang="pt-BR" b="1">
                <a:solidFill>
                  <a:srgbClr val="FFFFCC"/>
                </a:solidFill>
              </a:rPr>
              <a:t>Nagai, Clinics in Chest Medicine, 1997</a:t>
            </a:r>
            <a:endParaRPr lang="pt-BR" altLang="pt-BR" b="1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mido">
  <a:themeElements>
    <a:clrScheme name="Tremid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rem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emid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mid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mid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1084</TotalTime>
  <Words>988</Words>
  <Application>Microsoft Office PowerPoint</Application>
  <PresentationFormat>Slides de 35 mm</PresentationFormat>
  <Paragraphs>255</Paragraphs>
  <Slides>44</Slides>
  <Notes>41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Tahoma</vt:lpstr>
      <vt:lpstr>Arial</vt:lpstr>
      <vt:lpstr>Wingdings</vt:lpstr>
      <vt:lpstr>Times New Roman</vt:lpstr>
      <vt:lpstr>Verdana</vt:lpstr>
      <vt:lpstr>Symbol</vt:lpstr>
      <vt:lpstr>Arrows1</vt:lpstr>
      <vt:lpstr>Tremido</vt:lpstr>
      <vt:lpstr>Foto do Microsoft Photo Editor 3.0</vt:lpstr>
      <vt:lpstr>Curso Pré-Congresso Endoscopia Respiratória </vt:lpstr>
      <vt:lpstr>Evolução da doenças intersticiais crônicas</vt:lpstr>
      <vt:lpstr>Doenças Intersticiais Crônicas</vt:lpstr>
      <vt:lpstr> Biópsia transbrônquica  compartimentos histoanatômicos representatividade adequada</vt:lpstr>
      <vt:lpstr>Compartimentos Anatômicos</vt:lpstr>
      <vt:lpstr>Apresentação do PowerPoint</vt:lpstr>
      <vt:lpstr>Indicações em DPI</vt:lpstr>
      <vt:lpstr> Sarcoidose</vt:lpstr>
      <vt:lpstr>Sarcoidose</vt:lpstr>
      <vt:lpstr>Sarcoidose</vt:lpstr>
      <vt:lpstr>Diagnostico </vt:lpstr>
      <vt:lpstr>Ada   bal</vt:lpstr>
      <vt:lpstr>fase</vt:lpstr>
      <vt:lpstr>    Linfangite carcinomatosa</vt:lpstr>
      <vt:lpstr>  Pneumonite de Hipersensibilidade</vt:lpstr>
      <vt:lpstr>Pneumonia Eosinofílica</vt:lpstr>
      <vt:lpstr> Granulomatose de Células de Langerhans </vt:lpstr>
      <vt:lpstr>Indicações em DPI</vt:lpstr>
      <vt:lpstr>PROTEINOSE ALVEOLAR</vt:lpstr>
      <vt:lpstr>Proteinose Alveolar</vt:lpstr>
      <vt:lpstr>Silicose Pulmonar</vt:lpstr>
      <vt:lpstr>   Histoplasmose</vt:lpstr>
      <vt:lpstr>  Paracoccidioidomicose</vt:lpstr>
      <vt:lpstr> Tuberculose Exsudativa</vt:lpstr>
      <vt:lpstr>Indicação em DPI</vt:lpstr>
      <vt:lpstr> 1-Pneumonia intersticial usual (UIP)</vt:lpstr>
      <vt:lpstr>2-Pneumonia intersticial não específica (NSIP)</vt:lpstr>
      <vt:lpstr>3-Pneumonia organizante (COP)</vt:lpstr>
      <vt:lpstr> 3-Pneumonia organizante (COP)</vt:lpstr>
      <vt:lpstr>3-Pneumonia organizante (COP)</vt:lpstr>
      <vt:lpstr>4- Dano alveolar difuso (DAD)</vt:lpstr>
      <vt:lpstr>4- Dano alveolar difuso (DAD)</vt:lpstr>
      <vt:lpstr>5- Pneumonia intersticial descamativa (DIP)</vt:lpstr>
      <vt:lpstr>6- Pneumonia intersticial linfocítica (LIP)</vt:lpstr>
      <vt:lpstr>6- Pneumonia intersticial linfocítica (LIP)</vt:lpstr>
      <vt:lpstr>7- Bronqueolite respiratória associada á doença pulmonar intersticial</vt:lpstr>
      <vt:lpstr>RENDIMENTO DO MÉTODO</vt:lpstr>
      <vt:lpstr>Orientação pela Tomografia</vt:lpstr>
      <vt:lpstr>Orientação pela Radioscopia</vt:lpstr>
      <vt:lpstr>Número de fragmentos</vt:lpstr>
      <vt:lpstr>Causas de BTB insatisfatória</vt:lpstr>
      <vt:lpstr>Fatores que melhoram o rendimento da BTB</vt:lpstr>
      <vt:lpstr>Fatores que melhoram o rendimento da BTB</vt:lpstr>
      <vt:lpstr>Fatores que melhoram o rendimento da BTB</vt:lpstr>
    </vt:vector>
  </TitlesOfParts>
  <Company>My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Marcelo Gervilla Gregorio</cp:lastModifiedBy>
  <cp:revision>37</cp:revision>
  <dcterms:created xsi:type="dcterms:W3CDTF">2003-06-02T03:03:13Z</dcterms:created>
  <dcterms:modified xsi:type="dcterms:W3CDTF">2016-11-05T18:54:14Z</dcterms:modified>
</cp:coreProperties>
</file>