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52"/>
  </p:notesMasterIdLst>
  <p:sldIdLst>
    <p:sldId id="306" r:id="rId2"/>
    <p:sldId id="308" r:id="rId3"/>
    <p:sldId id="310" r:id="rId4"/>
    <p:sldId id="312" r:id="rId5"/>
    <p:sldId id="313" r:id="rId6"/>
    <p:sldId id="316" r:id="rId7"/>
    <p:sldId id="314" r:id="rId8"/>
    <p:sldId id="257" r:id="rId9"/>
    <p:sldId id="324" r:id="rId10"/>
    <p:sldId id="290" r:id="rId11"/>
    <p:sldId id="291" r:id="rId12"/>
    <p:sldId id="298" r:id="rId13"/>
    <p:sldId id="299" r:id="rId14"/>
    <p:sldId id="300" r:id="rId15"/>
    <p:sldId id="301" r:id="rId16"/>
    <p:sldId id="297" r:id="rId17"/>
    <p:sldId id="303" r:id="rId18"/>
    <p:sldId id="292" r:id="rId19"/>
    <p:sldId id="294" r:id="rId20"/>
    <p:sldId id="293" r:id="rId21"/>
    <p:sldId id="295" r:id="rId22"/>
    <p:sldId id="302" r:id="rId23"/>
    <p:sldId id="271" r:id="rId24"/>
    <p:sldId id="317" r:id="rId25"/>
    <p:sldId id="264" r:id="rId26"/>
    <p:sldId id="319" r:id="rId27"/>
    <p:sldId id="321" r:id="rId28"/>
    <p:sldId id="322" r:id="rId29"/>
    <p:sldId id="340" r:id="rId30"/>
    <p:sldId id="341" r:id="rId31"/>
    <p:sldId id="342" r:id="rId32"/>
    <p:sldId id="343" r:id="rId33"/>
    <p:sldId id="344" r:id="rId34"/>
    <p:sldId id="345" r:id="rId35"/>
    <p:sldId id="346" r:id="rId36"/>
    <p:sldId id="347" r:id="rId37"/>
    <p:sldId id="348" r:id="rId38"/>
    <p:sldId id="349" r:id="rId39"/>
    <p:sldId id="323" r:id="rId40"/>
    <p:sldId id="325" r:id="rId41"/>
    <p:sldId id="326" r:id="rId42"/>
    <p:sldId id="266" r:id="rId43"/>
    <p:sldId id="327" r:id="rId44"/>
    <p:sldId id="328" r:id="rId45"/>
    <p:sldId id="331" r:id="rId46"/>
    <p:sldId id="332" r:id="rId47"/>
    <p:sldId id="336" r:id="rId48"/>
    <p:sldId id="333" r:id="rId49"/>
    <p:sldId id="335" r:id="rId50"/>
    <p:sldId id="339" r:id="rId51"/>
  </p:sldIdLst>
  <p:sldSz cx="10287000" cy="6858000" type="35mm"/>
  <p:notesSz cx="6858000" cy="9144000"/>
  <p:defaultTextStyle>
    <a:defPPr>
      <a:defRPr lang="pt-BR"/>
    </a:defPPr>
    <a:lvl1pPr algn="ctr" rtl="0" fontAlgn="base">
      <a:spcBef>
        <a:spcPct val="50000"/>
      </a:spcBef>
      <a:spcAft>
        <a:spcPct val="0"/>
      </a:spcAft>
      <a:defRPr sz="2800"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1pPr>
    <a:lvl2pPr marL="457200" algn="ctr" rtl="0" fontAlgn="base">
      <a:spcBef>
        <a:spcPct val="50000"/>
      </a:spcBef>
      <a:spcAft>
        <a:spcPct val="0"/>
      </a:spcAft>
      <a:defRPr sz="2800"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2pPr>
    <a:lvl3pPr marL="914400" algn="ctr" rtl="0" fontAlgn="base">
      <a:spcBef>
        <a:spcPct val="50000"/>
      </a:spcBef>
      <a:spcAft>
        <a:spcPct val="0"/>
      </a:spcAft>
      <a:defRPr sz="2800"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3pPr>
    <a:lvl4pPr marL="1371600" algn="ctr" rtl="0" fontAlgn="base">
      <a:spcBef>
        <a:spcPct val="50000"/>
      </a:spcBef>
      <a:spcAft>
        <a:spcPct val="0"/>
      </a:spcAft>
      <a:defRPr sz="2800"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4pPr>
    <a:lvl5pPr marL="1828800" algn="ctr" rtl="0" fontAlgn="base">
      <a:spcBef>
        <a:spcPct val="50000"/>
      </a:spcBef>
      <a:spcAft>
        <a:spcPct val="0"/>
      </a:spcAft>
      <a:defRPr sz="2800"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2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00"/>
    <a:srgbClr val="FFFF99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789" autoAdjust="0"/>
    <p:restoredTop sz="86375" autoAdjust="0"/>
  </p:normalViewPr>
  <p:slideViewPr>
    <p:cSldViewPr>
      <p:cViewPr>
        <p:scale>
          <a:sx n="40" d="100"/>
          <a:sy n="40" d="100"/>
        </p:scale>
        <p:origin x="1176" y="158"/>
      </p:cViewPr>
      <p:guideLst>
        <p:guide orient="horz" pos="2160"/>
        <p:guide pos="32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357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png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36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png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image" Target="../media/image23.png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image" Target="../media/image25.png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image" Target="../media/image27.png"/></Relationships>
</file>

<file path=ppt/drawings/_rels/vmlDrawing8.vml.rels><?xml version="1.0" encoding="UTF-8" standalone="yes"?>
<Relationships xmlns="http://schemas.openxmlformats.org/package/2006/relationships"><Relationship Id="rId2" Type="http://schemas.openxmlformats.org/officeDocument/2006/relationships/image" Target="../media/image31.wmf"/><Relationship Id="rId1" Type="http://schemas.openxmlformats.org/officeDocument/2006/relationships/image" Target="../media/image30.png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 sz="1200">
                <a:latin typeface="Arial" panose="020B0604020202020204" pitchFamily="34" charset="0"/>
              </a:defRPr>
            </a:lvl1pPr>
          </a:lstStyle>
          <a:p>
            <a:endParaRPr lang="pt-BR" altLang="pt-BR"/>
          </a:p>
        </p:txBody>
      </p:sp>
      <p:sp>
        <p:nvSpPr>
          <p:cNvPr id="5939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200">
                <a:latin typeface="Arial" panose="020B0604020202020204" pitchFamily="34" charset="0"/>
              </a:defRPr>
            </a:lvl1pPr>
          </a:lstStyle>
          <a:p>
            <a:endParaRPr lang="pt-BR" altLang="pt-BR"/>
          </a:p>
        </p:txBody>
      </p:sp>
      <p:sp>
        <p:nvSpPr>
          <p:cNvPr id="59396" name="Rectangle 4"/>
          <p:cNvSpPr>
            <a:spLocks noRot="1" noChangeArrowheads="1" noTextEdit="1"/>
          </p:cNvSpPr>
          <p:nvPr>
            <p:ph type="sldImg" idx="2"/>
          </p:nvPr>
        </p:nvSpPr>
        <p:spPr bwMode="auto">
          <a:xfrm>
            <a:off x="857250" y="685800"/>
            <a:ext cx="51435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5939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Clique para editar os estilos do texto mestre</a:t>
            </a:r>
          </a:p>
          <a:p>
            <a:pPr lvl="1"/>
            <a:r>
              <a:rPr lang="pt-BR" altLang="pt-BR"/>
              <a:t>Segundo nível</a:t>
            </a:r>
          </a:p>
          <a:p>
            <a:pPr lvl="2"/>
            <a:r>
              <a:rPr lang="pt-BR" altLang="pt-BR"/>
              <a:t>Terceiro nível</a:t>
            </a:r>
          </a:p>
          <a:p>
            <a:pPr lvl="3"/>
            <a:r>
              <a:rPr lang="pt-BR" altLang="pt-BR"/>
              <a:t>Quarto nível</a:t>
            </a:r>
          </a:p>
          <a:p>
            <a:pPr lvl="4"/>
            <a:r>
              <a:rPr lang="pt-BR" altLang="pt-BR"/>
              <a:t>Quinto nível</a:t>
            </a:r>
          </a:p>
        </p:txBody>
      </p:sp>
      <p:sp>
        <p:nvSpPr>
          <p:cNvPr id="5939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 sz="1200">
                <a:latin typeface="Arial" panose="020B0604020202020204" pitchFamily="34" charset="0"/>
              </a:defRPr>
            </a:lvl1pPr>
          </a:lstStyle>
          <a:p>
            <a:endParaRPr lang="pt-BR" altLang="pt-BR"/>
          </a:p>
        </p:txBody>
      </p:sp>
      <p:sp>
        <p:nvSpPr>
          <p:cNvPr id="5939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200">
                <a:latin typeface="Arial" panose="020B0604020202020204" pitchFamily="34" charset="0"/>
              </a:defRPr>
            </a:lvl1pPr>
          </a:lstStyle>
          <a:p>
            <a:fld id="{E4D0469E-0044-47B0-9B3F-E88ACE8F4DDA}" type="slidenum">
              <a:rPr lang="pt-BR" altLang="pt-BR"/>
              <a:pPr/>
              <a:t>‹nº›</a:t>
            </a:fld>
            <a:endParaRPr lang="pt-BR" alt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A5598F2-5072-4A94-BF05-42E8F3828C4A}" type="slidenum">
              <a:rPr lang="pt-BR" altLang="pt-BR"/>
              <a:pPr/>
              <a:t>6</a:t>
            </a:fld>
            <a:endParaRPr lang="pt-BR" altLang="pt-BR"/>
          </a:p>
        </p:txBody>
      </p:sp>
      <p:sp>
        <p:nvSpPr>
          <p:cNvPr id="112642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2C48A8F-97DC-4EE4-A3D1-C29441EB8E44}" type="slidenum">
              <a:rPr lang="pt-BR" altLang="pt-BR"/>
              <a:pPr/>
              <a:t>31</a:t>
            </a:fld>
            <a:endParaRPr lang="pt-BR" altLang="pt-BR"/>
          </a:p>
        </p:txBody>
      </p:sp>
      <p:sp>
        <p:nvSpPr>
          <p:cNvPr id="168962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89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2C5432A-9B7F-4487-86CB-C6C3283AFC46}" type="slidenum">
              <a:rPr lang="pt-BR" altLang="pt-BR"/>
              <a:pPr/>
              <a:t>32</a:t>
            </a:fld>
            <a:endParaRPr lang="pt-BR" altLang="pt-BR"/>
          </a:p>
        </p:txBody>
      </p:sp>
      <p:sp>
        <p:nvSpPr>
          <p:cNvPr id="171010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10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B80BAF6-3EA3-40E3-8C04-5D827B2CB70F}" type="slidenum">
              <a:rPr lang="pt-BR" altLang="pt-BR"/>
              <a:pPr/>
              <a:t>33</a:t>
            </a:fld>
            <a:endParaRPr lang="pt-BR" altLang="pt-BR"/>
          </a:p>
        </p:txBody>
      </p:sp>
      <p:sp>
        <p:nvSpPr>
          <p:cNvPr id="173058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30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B33B4A2-6B55-473B-88E6-F209D909C424}" type="slidenum">
              <a:rPr lang="pt-BR" altLang="pt-BR"/>
              <a:pPr/>
              <a:t>34</a:t>
            </a:fld>
            <a:endParaRPr lang="pt-BR" altLang="pt-BR"/>
          </a:p>
        </p:txBody>
      </p:sp>
      <p:sp>
        <p:nvSpPr>
          <p:cNvPr id="175106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51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DF55556-8E96-4720-B95E-2BC4E6241360}" type="slidenum">
              <a:rPr lang="pt-BR" altLang="pt-BR"/>
              <a:pPr/>
              <a:t>35</a:t>
            </a:fld>
            <a:endParaRPr lang="pt-BR" altLang="pt-BR"/>
          </a:p>
        </p:txBody>
      </p:sp>
      <p:sp>
        <p:nvSpPr>
          <p:cNvPr id="177154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71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A08FA2A-4952-44D8-A4BA-C1E12C042B43}" type="slidenum">
              <a:rPr lang="pt-BR" altLang="pt-BR"/>
              <a:pPr/>
              <a:t>36</a:t>
            </a:fld>
            <a:endParaRPr lang="pt-BR" altLang="pt-BR"/>
          </a:p>
        </p:txBody>
      </p:sp>
      <p:sp>
        <p:nvSpPr>
          <p:cNvPr id="179202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92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9266E5B-5CA5-4D5B-9DCE-89D073F9D502}" type="slidenum">
              <a:rPr lang="pt-BR" altLang="pt-BR"/>
              <a:pPr/>
              <a:t>37</a:t>
            </a:fld>
            <a:endParaRPr lang="pt-BR" altLang="pt-BR"/>
          </a:p>
        </p:txBody>
      </p:sp>
      <p:sp>
        <p:nvSpPr>
          <p:cNvPr id="181250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12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B966278-2F1B-451D-9BD9-6F90D7E32C4A}" type="slidenum">
              <a:rPr lang="pt-BR" altLang="pt-BR"/>
              <a:pPr/>
              <a:t>38</a:t>
            </a:fld>
            <a:endParaRPr lang="pt-BR" altLang="pt-BR"/>
          </a:p>
        </p:txBody>
      </p:sp>
      <p:sp>
        <p:nvSpPr>
          <p:cNvPr id="183298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32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7B7301A-E24D-46B0-9123-8CDB125B0177}" type="slidenum">
              <a:rPr lang="pt-BR" altLang="pt-BR"/>
              <a:pPr/>
              <a:t>39</a:t>
            </a:fld>
            <a:endParaRPr lang="pt-BR" altLang="pt-BR"/>
          </a:p>
        </p:txBody>
      </p:sp>
      <p:sp>
        <p:nvSpPr>
          <p:cNvPr id="130050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00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482E7E3-FC70-42F0-9245-F487DC9113F0}" type="slidenum">
              <a:rPr lang="pt-BR" altLang="pt-BR"/>
              <a:pPr/>
              <a:t>40</a:t>
            </a:fld>
            <a:endParaRPr lang="pt-BR" altLang="pt-BR"/>
          </a:p>
        </p:txBody>
      </p:sp>
      <p:sp>
        <p:nvSpPr>
          <p:cNvPr id="134146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4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C029B9F-CB07-4008-AD8A-FE9E8BBB5881}" type="slidenum">
              <a:rPr lang="pt-BR" altLang="pt-BR"/>
              <a:pPr/>
              <a:t>7</a:t>
            </a:fld>
            <a:endParaRPr lang="pt-BR" altLang="pt-BR"/>
          </a:p>
        </p:txBody>
      </p:sp>
      <p:sp>
        <p:nvSpPr>
          <p:cNvPr id="102402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78AAEC2-1990-4482-9E76-4BD032935EEB}" type="slidenum">
              <a:rPr lang="pt-BR" altLang="pt-BR"/>
              <a:pPr/>
              <a:t>41</a:t>
            </a:fld>
            <a:endParaRPr lang="pt-BR" altLang="pt-BR"/>
          </a:p>
        </p:txBody>
      </p:sp>
      <p:sp>
        <p:nvSpPr>
          <p:cNvPr id="136194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6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85A74C3-4F58-4743-8910-F6EA79EB617A}" type="slidenum">
              <a:rPr lang="pt-BR" altLang="pt-BR"/>
              <a:pPr/>
              <a:t>43</a:t>
            </a:fld>
            <a:endParaRPr lang="pt-BR" altLang="pt-BR"/>
          </a:p>
        </p:txBody>
      </p:sp>
      <p:sp>
        <p:nvSpPr>
          <p:cNvPr id="141314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13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A2FFC25-9731-45C7-B4E6-6C0B9BC15752}" type="slidenum">
              <a:rPr lang="pt-BR" altLang="pt-BR"/>
              <a:pPr/>
              <a:t>44</a:t>
            </a:fld>
            <a:endParaRPr lang="pt-BR" altLang="pt-BR"/>
          </a:p>
        </p:txBody>
      </p:sp>
      <p:sp>
        <p:nvSpPr>
          <p:cNvPr id="143362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3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D44B617-E682-4863-BAFB-502AB5A481AB}" type="slidenum">
              <a:rPr lang="pt-BR" altLang="pt-BR"/>
              <a:pPr/>
              <a:t>10</a:t>
            </a:fld>
            <a:endParaRPr lang="pt-BR" altLang="pt-BR"/>
          </a:p>
        </p:txBody>
      </p:sp>
      <p:sp>
        <p:nvSpPr>
          <p:cNvPr id="60418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9EC3C12-C468-4947-80E0-375092AE3C06}" type="slidenum">
              <a:rPr lang="pt-BR" altLang="pt-BR"/>
              <a:pPr/>
              <a:t>11</a:t>
            </a:fld>
            <a:endParaRPr lang="pt-BR" altLang="pt-BR"/>
          </a:p>
        </p:txBody>
      </p:sp>
      <p:sp>
        <p:nvSpPr>
          <p:cNvPr id="62466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DEC05A1-BDBD-4F8F-9C22-90E7CEE5A6A4}" type="slidenum">
              <a:rPr lang="pt-BR" altLang="pt-BR"/>
              <a:pPr/>
              <a:t>26</a:t>
            </a:fld>
            <a:endParaRPr lang="pt-BR" altLang="pt-BR"/>
          </a:p>
        </p:txBody>
      </p:sp>
      <p:sp>
        <p:nvSpPr>
          <p:cNvPr id="121858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18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4CEC41A-76A3-4530-AB4C-52805FB114AB}" type="slidenum">
              <a:rPr lang="pt-BR" altLang="pt-BR"/>
              <a:pPr/>
              <a:t>27</a:t>
            </a:fld>
            <a:endParaRPr lang="pt-BR" altLang="pt-BR"/>
          </a:p>
        </p:txBody>
      </p:sp>
      <p:sp>
        <p:nvSpPr>
          <p:cNvPr id="125954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59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F1A6DE6-9980-4BDA-B978-C742076FCD58}" type="slidenum">
              <a:rPr lang="pt-BR" altLang="pt-BR"/>
              <a:pPr/>
              <a:t>28</a:t>
            </a:fld>
            <a:endParaRPr lang="pt-BR" altLang="pt-BR"/>
          </a:p>
        </p:txBody>
      </p:sp>
      <p:sp>
        <p:nvSpPr>
          <p:cNvPr id="128002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80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7200793-76B2-4CAA-B45B-D971AF688824}" type="slidenum">
              <a:rPr lang="pt-BR" altLang="pt-BR"/>
              <a:pPr/>
              <a:t>29</a:t>
            </a:fld>
            <a:endParaRPr lang="pt-BR" altLang="pt-BR"/>
          </a:p>
        </p:txBody>
      </p:sp>
      <p:sp>
        <p:nvSpPr>
          <p:cNvPr id="164866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48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4E6AD90-B167-45A3-88ED-53D2D652BA99}" type="slidenum">
              <a:rPr lang="pt-BR" altLang="pt-BR"/>
              <a:pPr/>
              <a:t>30</a:t>
            </a:fld>
            <a:endParaRPr lang="pt-BR" altLang="pt-BR"/>
          </a:p>
        </p:txBody>
      </p:sp>
      <p:sp>
        <p:nvSpPr>
          <p:cNvPr id="166914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69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94" name="Group 2"/>
          <p:cNvGrpSpPr>
            <a:grpSpLocks/>
          </p:cNvGrpSpPr>
          <p:nvPr/>
        </p:nvGrpSpPr>
        <p:grpSpPr bwMode="auto">
          <a:xfrm>
            <a:off x="0" y="6350"/>
            <a:ext cx="10283825" cy="6851650"/>
            <a:chOff x="0" y="4"/>
            <a:chExt cx="5758" cy="4316"/>
          </a:xfrm>
        </p:grpSpPr>
        <p:grpSp>
          <p:nvGrpSpPr>
            <p:cNvPr id="8195" name="Group 3"/>
            <p:cNvGrpSpPr>
              <a:grpSpLocks/>
            </p:cNvGrpSpPr>
            <p:nvPr/>
          </p:nvGrpSpPr>
          <p:grpSpPr bwMode="auto">
            <a:xfrm>
              <a:off x="0" y="1161"/>
              <a:ext cx="5758" cy="3159"/>
              <a:chOff x="0" y="1161"/>
              <a:chExt cx="5758" cy="3159"/>
            </a:xfrm>
          </p:grpSpPr>
          <p:sp>
            <p:nvSpPr>
              <p:cNvPr id="8196" name="Freeform 4"/>
              <p:cNvSpPr>
                <a:spLocks/>
              </p:cNvSpPr>
              <p:nvPr/>
            </p:nvSpPr>
            <p:spPr bwMode="hidden">
              <a:xfrm>
                <a:off x="558" y="1161"/>
                <a:ext cx="5200" cy="3159"/>
              </a:xfrm>
              <a:custGeom>
                <a:avLst/>
                <a:gdLst>
                  <a:gd name="T0" fmla="*/ 0 w 5184"/>
                  <a:gd name="T1" fmla="*/ 3159 h 3159"/>
                  <a:gd name="T2" fmla="*/ 5184 w 5184"/>
                  <a:gd name="T3" fmla="*/ 3159 h 3159"/>
                  <a:gd name="T4" fmla="*/ 5184 w 5184"/>
                  <a:gd name="T5" fmla="*/ 0 h 3159"/>
                  <a:gd name="T6" fmla="*/ 0 w 5184"/>
                  <a:gd name="T7" fmla="*/ 0 h 3159"/>
                  <a:gd name="T8" fmla="*/ 0 w 5184"/>
                  <a:gd name="T9" fmla="*/ 3159 h 3159"/>
                  <a:gd name="T10" fmla="*/ 0 w 5184"/>
                  <a:gd name="T11" fmla="*/ 3159 h 31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184" h="3159">
                    <a:moveTo>
                      <a:pt x="0" y="3159"/>
                    </a:moveTo>
                    <a:lnTo>
                      <a:pt x="5184" y="3159"/>
                    </a:lnTo>
                    <a:lnTo>
                      <a:pt x="5184" y="0"/>
                    </a:lnTo>
                    <a:lnTo>
                      <a:pt x="0" y="0"/>
                    </a:lnTo>
                    <a:lnTo>
                      <a:pt x="0" y="3159"/>
                    </a:lnTo>
                    <a:lnTo>
                      <a:pt x="0" y="3159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197" name="Freeform 5"/>
              <p:cNvSpPr>
                <a:spLocks/>
              </p:cNvSpPr>
              <p:nvPr/>
            </p:nvSpPr>
            <p:spPr bwMode="hidden">
              <a:xfrm>
                <a:off x="0" y="1161"/>
                <a:ext cx="558" cy="3159"/>
              </a:xfrm>
              <a:custGeom>
                <a:avLst/>
                <a:gdLst>
                  <a:gd name="T0" fmla="*/ 0 w 556"/>
                  <a:gd name="T1" fmla="*/ 0 h 3159"/>
                  <a:gd name="T2" fmla="*/ 0 w 556"/>
                  <a:gd name="T3" fmla="*/ 3159 h 3159"/>
                  <a:gd name="T4" fmla="*/ 556 w 556"/>
                  <a:gd name="T5" fmla="*/ 3159 h 3159"/>
                  <a:gd name="T6" fmla="*/ 556 w 556"/>
                  <a:gd name="T7" fmla="*/ 0 h 3159"/>
                  <a:gd name="T8" fmla="*/ 0 w 556"/>
                  <a:gd name="T9" fmla="*/ 0 h 3159"/>
                  <a:gd name="T10" fmla="*/ 0 w 556"/>
                  <a:gd name="T11" fmla="*/ 0 h 31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56" h="3159">
                    <a:moveTo>
                      <a:pt x="0" y="0"/>
                    </a:moveTo>
                    <a:lnTo>
                      <a:pt x="0" y="3159"/>
                    </a:lnTo>
                    <a:lnTo>
                      <a:pt x="556" y="3159"/>
                    </a:lnTo>
                    <a:lnTo>
                      <a:pt x="556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</p:grpSp>
        <p:sp>
          <p:nvSpPr>
            <p:cNvPr id="8198" name="Freeform 6"/>
            <p:cNvSpPr>
              <a:spLocks/>
            </p:cNvSpPr>
            <p:nvPr/>
          </p:nvSpPr>
          <p:spPr bwMode="ltGray">
            <a:xfrm>
              <a:off x="552" y="951"/>
              <a:ext cx="12" cy="420"/>
            </a:xfrm>
            <a:custGeom>
              <a:avLst/>
              <a:gdLst>
                <a:gd name="T0" fmla="*/ 0 w 12"/>
                <a:gd name="T1" fmla="*/ 0 h 420"/>
                <a:gd name="T2" fmla="*/ 0 w 12"/>
                <a:gd name="T3" fmla="*/ 420 h 420"/>
                <a:gd name="T4" fmla="*/ 12 w 12"/>
                <a:gd name="T5" fmla="*/ 420 h 420"/>
                <a:gd name="T6" fmla="*/ 12 w 12"/>
                <a:gd name="T7" fmla="*/ 0 h 420"/>
                <a:gd name="T8" fmla="*/ 0 w 12"/>
                <a:gd name="T9" fmla="*/ 0 h 420"/>
                <a:gd name="T10" fmla="*/ 0 w 12"/>
                <a:gd name="T11" fmla="*/ 0 h 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" h="420">
                  <a:moveTo>
                    <a:pt x="0" y="0"/>
                  </a:moveTo>
                  <a:lnTo>
                    <a:pt x="0" y="420"/>
                  </a:lnTo>
                  <a:lnTo>
                    <a:pt x="12" y="42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50000">
                  <a:schemeClr val="hlink"/>
                </a:gs>
                <a:gs pos="100000">
                  <a:schemeClr val="accent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8199" name="Freeform 7"/>
            <p:cNvSpPr>
              <a:spLocks/>
            </p:cNvSpPr>
            <p:nvPr/>
          </p:nvSpPr>
          <p:spPr bwMode="ltGray">
            <a:xfrm>
              <a:off x="767" y="1155"/>
              <a:ext cx="252" cy="12"/>
            </a:xfrm>
            <a:custGeom>
              <a:avLst/>
              <a:gdLst>
                <a:gd name="T0" fmla="*/ 251 w 251"/>
                <a:gd name="T1" fmla="*/ 0 h 12"/>
                <a:gd name="T2" fmla="*/ 0 w 251"/>
                <a:gd name="T3" fmla="*/ 0 h 12"/>
                <a:gd name="T4" fmla="*/ 0 w 251"/>
                <a:gd name="T5" fmla="*/ 12 h 12"/>
                <a:gd name="T6" fmla="*/ 251 w 251"/>
                <a:gd name="T7" fmla="*/ 12 h 12"/>
                <a:gd name="T8" fmla="*/ 251 w 251"/>
                <a:gd name="T9" fmla="*/ 0 h 12"/>
                <a:gd name="T10" fmla="*/ 251 w 251"/>
                <a:gd name="T11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1" h="12">
                  <a:moveTo>
                    <a:pt x="251" y="0"/>
                  </a:moveTo>
                  <a:lnTo>
                    <a:pt x="0" y="0"/>
                  </a:lnTo>
                  <a:lnTo>
                    <a:pt x="0" y="12"/>
                  </a:lnTo>
                  <a:lnTo>
                    <a:pt x="251" y="12"/>
                  </a:lnTo>
                  <a:lnTo>
                    <a:pt x="251" y="0"/>
                  </a:lnTo>
                  <a:lnTo>
                    <a:pt x="251" y="0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8200" name="Freeform 8"/>
            <p:cNvSpPr>
              <a:spLocks/>
            </p:cNvSpPr>
            <p:nvPr/>
          </p:nvSpPr>
          <p:spPr bwMode="ltGray">
            <a:xfrm>
              <a:off x="0" y="1155"/>
              <a:ext cx="351" cy="12"/>
            </a:xfrm>
            <a:custGeom>
              <a:avLst/>
              <a:gdLst>
                <a:gd name="T0" fmla="*/ 0 w 251"/>
                <a:gd name="T1" fmla="*/ 0 h 12"/>
                <a:gd name="T2" fmla="*/ 0 w 251"/>
                <a:gd name="T3" fmla="*/ 12 h 12"/>
                <a:gd name="T4" fmla="*/ 251 w 251"/>
                <a:gd name="T5" fmla="*/ 12 h 12"/>
                <a:gd name="T6" fmla="*/ 251 w 251"/>
                <a:gd name="T7" fmla="*/ 0 h 12"/>
                <a:gd name="T8" fmla="*/ 0 w 251"/>
                <a:gd name="T9" fmla="*/ 0 h 12"/>
                <a:gd name="T10" fmla="*/ 0 w 251"/>
                <a:gd name="T11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1" h="12">
                  <a:moveTo>
                    <a:pt x="0" y="0"/>
                  </a:moveTo>
                  <a:lnTo>
                    <a:pt x="0" y="12"/>
                  </a:lnTo>
                  <a:lnTo>
                    <a:pt x="251" y="12"/>
                  </a:lnTo>
                  <a:lnTo>
                    <a:pt x="251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grpSp>
          <p:nvGrpSpPr>
            <p:cNvPr id="8201" name="Group 9"/>
            <p:cNvGrpSpPr>
              <a:grpSpLocks/>
            </p:cNvGrpSpPr>
            <p:nvPr/>
          </p:nvGrpSpPr>
          <p:grpSpPr bwMode="auto">
            <a:xfrm>
              <a:off x="348" y="4"/>
              <a:ext cx="5410" cy="4316"/>
              <a:chOff x="348" y="4"/>
              <a:chExt cx="5410" cy="4316"/>
            </a:xfrm>
          </p:grpSpPr>
          <p:sp>
            <p:nvSpPr>
              <p:cNvPr id="8202" name="Freeform 10"/>
              <p:cNvSpPr>
                <a:spLocks/>
              </p:cNvSpPr>
              <p:nvPr/>
            </p:nvSpPr>
            <p:spPr bwMode="ltGray">
              <a:xfrm>
                <a:off x="552" y="4"/>
                <a:ext cx="12" cy="695"/>
              </a:xfrm>
              <a:custGeom>
                <a:avLst/>
                <a:gdLst>
                  <a:gd name="T0" fmla="*/ 12 w 12"/>
                  <a:gd name="T1" fmla="*/ 0 h 695"/>
                  <a:gd name="T2" fmla="*/ 0 w 12"/>
                  <a:gd name="T3" fmla="*/ 0 h 695"/>
                  <a:gd name="T4" fmla="*/ 0 w 12"/>
                  <a:gd name="T5" fmla="*/ 695 h 695"/>
                  <a:gd name="T6" fmla="*/ 12 w 12"/>
                  <a:gd name="T7" fmla="*/ 695 h 695"/>
                  <a:gd name="T8" fmla="*/ 12 w 12"/>
                  <a:gd name="T9" fmla="*/ 0 h 695"/>
                  <a:gd name="T10" fmla="*/ 12 w 12"/>
                  <a:gd name="T11" fmla="*/ 0 h 6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695">
                    <a:moveTo>
                      <a:pt x="12" y="0"/>
                    </a:moveTo>
                    <a:lnTo>
                      <a:pt x="0" y="0"/>
                    </a:lnTo>
                    <a:lnTo>
                      <a:pt x="0" y="695"/>
                    </a:lnTo>
                    <a:lnTo>
                      <a:pt x="12" y="695"/>
                    </a:lnTo>
                    <a:lnTo>
                      <a:pt x="12" y="0"/>
                    </a:lnTo>
                    <a:lnTo>
                      <a:pt x="1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203" name="Freeform 11"/>
              <p:cNvSpPr>
                <a:spLocks/>
              </p:cNvSpPr>
              <p:nvPr/>
            </p:nvSpPr>
            <p:spPr bwMode="ltGray">
              <a:xfrm>
                <a:off x="552" y="1623"/>
                <a:ext cx="12" cy="2697"/>
              </a:xfrm>
              <a:custGeom>
                <a:avLst/>
                <a:gdLst>
                  <a:gd name="T0" fmla="*/ 0 w 12"/>
                  <a:gd name="T1" fmla="*/ 2697 h 2697"/>
                  <a:gd name="T2" fmla="*/ 12 w 12"/>
                  <a:gd name="T3" fmla="*/ 2697 h 2697"/>
                  <a:gd name="T4" fmla="*/ 12 w 12"/>
                  <a:gd name="T5" fmla="*/ 0 h 2697"/>
                  <a:gd name="T6" fmla="*/ 0 w 12"/>
                  <a:gd name="T7" fmla="*/ 0 h 2697"/>
                  <a:gd name="T8" fmla="*/ 0 w 12"/>
                  <a:gd name="T9" fmla="*/ 2697 h 2697"/>
                  <a:gd name="T10" fmla="*/ 0 w 12"/>
                  <a:gd name="T11" fmla="*/ 2697 h 26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2697">
                    <a:moveTo>
                      <a:pt x="0" y="2697"/>
                    </a:moveTo>
                    <a:lnTo>
                      <a:pt x="12" y="2697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2697"/>
                    </a:lnTo>
                    <a:lnTo>
                      <a:pt x="0" y="2697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204" name="Freeform 12"/>
              <p:cNvSpPr>
                <a:spLocks/>
              </p:cNvSpPr>
              <p:nvPr/>
            </p:nvSpPr>
            <p:spPr bwMode="ltGray">
              <a:xfrm>
                <a:off x="1019" y="1155"/>
                <a:ext cx="4739" cy="12"/>
              </a:xfrm>
              <a:custGeom>
                <a:avLst/>
                <a:gdLst>
                  <a:gd name="T0" fmla="*/ 4724 w 4724"/>
                  <a:gd name="T1" fmla="*/ 0 h 12"/>
                  <a:gd name="T2" fmla="*/ 0 w 4724"/>
                  <a:gd name="T3" fmla="*/ 0 h 12"/>
                  <a:gd name="T4" fmla="*/ 0 w 4724"/>
                  <a:gd name="T5" fmla="*/ 12 h 12"/>
                  <a:gd name="T6" fmla="*/ 4724 w 4724"/>
                  <a:gd name="T7" fmla="*/ 12 h 12"/>
                  <a:gd name="T8" fmla="*/ 4724 w 4724"/>
                  <a:gd name="T9" fmla="*/ 0 h 12"/>
                  <a:gd name="T10" fmla="*/ 4724 w 4724"/>
                  <a:gd name="T1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724" h="12">
                    <a:moveTo>
                      <a:pt x="4724" y="0"/>
                    </a:moveTo>
                    <a:lnTo>
                      <a:pt x="0" y="0"/>
                    </a:lnTo>
                    <a:lnTo>
                      <a:pt x="0" y="12"/>
                    </a:lnTo>
                    <a:lnTo>
                      <a:pt x="4724" y="12"/>
                    </a:lnTo>
                    <a:lnTo>
                      <a:pt x="4724" y="0"/>
                    </a:lnTo>
                    <a:lnTo>
                      <a:pt x="47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205" name="Freeform 13"/>
              <p:cNvSpPr>
                <a:spLocks/>
              </p:cNvSpPr>
              <p:nvPr/>
            </p:nvSpPr>
            <p:spPr bwMode="ltGray">
              <a:xfrm>
                <a:off x="552" y="1371"/>
                <a:ext cx="12" cy="252"/>
              </a:xfrm>
              <a:custGeom>
                <a:avLst/>
                <a:gdLst>
                  <a:gd name="T0" fmla="*/ 0 w 12"/>
                  <a:gd name="T1" fmla="*/ 252 h 252"/>
                  <a:gd name="T2" fmla="*/ 12 w 12"/>
                  <a:gd name="T3" fmla="*/ 252 h 252"/>
                  <a:gd name="T4" fmla="*/ 12 w 12"/>
                  <a:gd name="T5" fmla="*/ 0 h 252"/>
                  <a:gd name="T6" fmla="*/ 0 w 12"/>
                  <a:gd name="T7" fmla="*/ 0 h 252"/>
                  <a:gd name="T8" fmla="*/ 0 w 12"/>
                  <a:gd name="T9" fmla="*/ 252 h 252"/>
                  <a:gd name="T10" fmla="*/ 0 w 12"/>
                  <a:gd name="T11" fmla="*/ 252 h 2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252">
                    <a:moveTo>
                      <a:pt x="0" y="252"/>
                    </a:moveTo>
                    <a:lnTo>
                      <a:pt x="12" y="252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252"/>
                    </a:lnTo>
                    <a:lnTo>
                      <a:pt x="0" y="25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206" name="Freeform 14"/>
              <p:cNvSpPr>
                <a:spLocks/>
              </p:cNvSpPr>
              <p:nvPr/>
            </p:nvSpPr>
            <p:spPr bwMode="ltGray">
              <a:xfrm>
                <a:off x="552" y="699"/>
                <a:ext cx="12" cy="252"/>
              </a:xfrm>
              <a:custGeom>
                <a:avLst/>
                <a:gdLst>
                  <a:gd name="T0" fmla="*/ 12 w 12"/>
                  <a:gd name="T1" fmla="*/ 0 h 252"/>
                  <a:gd name="T2" fmla="*/ 0 w 12"/>
                  <a:gd name="T3" fmla="*/ 0 h 252"/>
                  <a:gd name="T4" fmla="*/ 0 w 12"/>
                  <a:gd name="T5" fmla="*/ 252 h 252"/>
                  <a:gd name="T6" fmla="*/ 12 w 12"/>
                  <a:gd name="T7" fmla="*/ 252 h 252"/>
                  <a:gd name="T8" fmla="*/ 12 w 12"/>
                  <a:gd name="T9" fmla="*/ 0 h 252"/>
                  <a:gd name="T10" fmla="*/ 12 w 12"/>
                  <a:gd name="T11" fmla="*/ 0 h 2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252">
                    <a:moveTo>
                      <a:pt x="12" y="0"/>
                    </a:moveTo>
                    <a:lnTo>
                      <a:pt x="0" y="0"/>
                    </a:lnTo>
                    <a:lnTo>
                      <a:pt x="0" y="252"/>
                    </a:lnTo>
                    <a:lnTo>
                      <a:pt x="12" y="252"/>
                    </a:lnTo>
                    <a:lnTo>
                      <a:pt x="12" y="0"/>
                    </a:lnTo>
                    <a:lnTo>
                      <a:pt x="1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207" name="Freeform 15"/>
              <p:cNvSpPr>
                <a:spLocks/>
              </p:cNvSpPr>
              <p:nvPr/>
            </p:nvSpPr>
            <p:spPr bwMode="ltGray">
              <a:xfrm>
                <a:off x="348" y="1155"/>
                <a:ext cx="419" cy="12"/>
              </a:xfrm>
              <a:custGeom>
                <a:avLst/>
                <a:gdLst>
                  <a:gd name="T0" fmla="*/ 0 w 418"/>
                  <a:gd name="T1" fmla="*/ 0 h 12"/>
                  <a:gd name="T2" fmla="*/ 0 w 418"/>
                  <a:gd name="T3" fmla="*/ 12 h 12"/>
                  <a:gd name="T4" fmla="*/ 418 w 418"/>
                  <a:gd name="T5" fmla="*/ 12 h 12"/>
                  <a:gd name="T6" fmla="*/ 418 w 418"/>
                  <a:gd name="T7" fmla="*/ 0 h 12"/>
                  <a:gd name="T8" fmla="*/ 0 w 418"/>
                  <a:gd name="T9" fmla="*/ 0 h 12"/>
                  <a:gd name="T10" fmla="*/ 0 w 418"/>
                  <a:gd name="T1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18" h="12">
                    <a:moveTo>
                      <a:pt x="0" y="0"/>
                    </a:moveTo>
                    <a:lnTo>
                      <a:pt x="0" y="12"/>
                    </a:lnTo>
                    <a:lnTo>
                      <a:pt x="418" y="12"/>
                    </a:lnTo>
                    <a:lnTo>
                      <a:pt x="418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50000">
                    <a:schemeClr val="hlink"/>
                  </a:gs>
                  <a:gs pos="100000">
                    <a:schemeClr val="accent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</p:grpSp>
      </p:grpSp>
      <p:sp>
        <p:nvSpPr>
          <p:cNvPr id="8208" name="Rectangle 16"/>
          <p:cNvSpPr>
            <a:spLocks noGrp="1" noChangeArrowheads="1"/>
          </p:cNvSpPr>
          <p:nvPr>
            <p:ph type="ctrTitle" sz="quarter"/>
          </p:nvPr>
        </p:nvSpPr>
        <p:spPr>
          <a:xfrm>
            <a:off x="1200150" y="1997075"/>
            <a:ext cx="7972425" cy="1431925"/>
          </a:xfrm>
        </p:spPr>
        <p:txBody>
          <a:bodyPr anchor="b"/>
          <a:lstStyle>
            <a:lvl1pPr>
              <a:defRPr/>
            </a:lvl1pPr>
          </a:lstStyle>
          <a:p>
            <a:pPr lvl="0"/>
            <a:r>
              <a:rPr lang="pt-BR" altLang="pt-BR" noProof="0"/>
              <a:t>Clique para editar o estilo do título mestre</a:t>
            </a:r>
          </a:p>
        </p:txBody>
      </p:sp>
      <p:sp>
        <p:nvSpPr>
          <p:cNvPr id="8209" name="Rectangle 17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200150" y="3886200"/>
            <a:ext cx="7200900" cy="1752600"/>
          </a:xfr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/>
            </a:lvl1pPr>
          </a:lstStyle>
          <a:p>
            <a:pPr lvl="0"/>
            <a:r>
              <a:rPr lang="pt-BR" altLang="pt-BR" noProof="0"/>
              <a:t>Clique para editar o estilo do subtítulo mestre</a:t>
            </a:r>
          </a:p>
        </p:txBody>
      </p:sp>
      <p:sp>
        <p:nvSpPr>
          <p:cNvPr id="8210" name="Rectangle 18"/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8211" name="Rectangle 19"/>
          <p:cNvSpPr>
            <a:spLocks noGrp="1" noChangeArrowheads="1"/>
          </p:cNvSpPr>
          <p:nvPr>
            <p:ph type="ftr" sz="quarter" idx="3"/>
          </p:nvPr>
        </p:nvSpPr>
        <p:spPr>
          <a:xfrm>
            <a:off x="3771900" y="6248400"/>
            <a:ext cx="3257550" cy="457200"/>
          </a:xfrm>
        </p:spPr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8212" name="Rectangle 20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8C050578-E6D6-432D-924B-EE538335A535}" type="slidenum">
              <a:rPr lang="pt-BR" altLang="pt-BR"/>
              <a:pPr/>
              <a:t>‹nº›</a:t>
            </a:fld>
            <a:endParaRPr lang="pt-BR" altLang="pt-B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3625DB-A164-451A-B12E-501402EB55A0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40870961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7566025" y="304800"/>
            <a:ext cx="2120900" cy="5791200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1200150" y="304800"/>
            <a:ext cx="6213475" cy="5791200"/>
          </a:xfrm>
        </p:spPr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360B92A-9635-4B12-BC0D-F2310A760D9E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1010997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ítulo, text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200150" y="304800"/>
            <a:ext cx="8486775" cy="1431925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sz="half" idx="1"/>
          </p:nvPr>
        </p:nvSpPr>
        <p:spPr>
          <a:xfrm>
            <a:off x="1200150" y="1981200"/>
            <a:ext cx="4167188" cy="4114800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5519738" y="1981200"/>
            <a:ext cx="4167187" cy="4114800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>
          <a:xfrm>
            <a:off x="1200150" y="6248400"/>
            <a:ext cx="2143125" cy="457200"/>
          </a:xfrm>
        </p:spPr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>
          <a:xfrm>
            <a:off x="3857625" y="6248400"/>
            <a:ext cx="3257550" cy="457200"/>
          </a:xfrm>
        </p:spPr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>
          <a:xfrm>
            <a:off x="7543800" y="6248400"/>
            <a:ext cx="2143125" cy="457200"/>
          </a:xfrm>
        </p:spPr>
        <p:txBody>
          <a:bodyPr/>
          <a:lstStyle>
            <a:lvl1pPr>
              <a:defRPr/>
            </a:lvl1pPr>
          </a:lstStyle>
          <a:p>
            <a:fld id="{AC38FCA5-4F73-451D-A804-AFBA498FBA50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42039569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 preserve="1">
  <p:cSld name="Título e Texto em cima do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200150" y="304800"/>
            <a:ext cx="8486775" cy="1431925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sz="half" idx="1"/>
          </p:nvPr>
        </p:nvSpPr>
        <p:spPr>
          <a:xfrm>
            <a:off x="1200150" y="1981200"/>
            <a:ext cx="8486775" cy="1981200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1200150" y="4114800"/>
            <a:ext cx="8486775" cy="1981200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>
          <a:xfrm>
            <a:off x="1200150" y="6248400"/>
            <a:ext cx="2143125" cy="457200"/>
          </a:xfrm>
        </p:spPr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>
          <a:xfrm>
            <a:off x="3857625" y="6248400"/>
            <a:ext cx="3257550" cy="457200"/>
          </a:xfrm>
        </p:spPr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>
          <a:xfrm>
            <a:off x="7543800" y="6248400"/>
            <a:ext cx="2143125" cy="457200"/>
          </a:xfrm>
        </p:spPr>
        <p:txBody>
          <a:bodyPr/>
          <a:lstStyle>
            <a:lvl1pPr>
              <a:defRPr/>
            </a:lvl1pPr>
          </a:lstStyle>
          <a:p>
            <a:fld id="{622A44A4-4F77-440B-A0EB-7A71C39ACDD8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4741469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ítulo, conteúdo e 2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200150" y="304800"/>
            <a:ext cx="8486775" cy="1431925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1200150" y="1981200"/>
            <a:ext cx="4167188" cy="4114800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quarter" idx="2"/>
          </p:nvPr>
        </p:nvSpPr>
        <p:spPr>
          <a:xfrm>
            <a:off x="5519738" y="1981200"/>
            <a:ext cx="4167187" cy="1981200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pt-BR"/>
          </a:p>
        </p:txBody>
      </p:sp>
      <p:sp>
        <p:nvSpPr>
          <p:cNvPr id="5" name="Espaço Reservado para Conteúdo 4"/>
          <p:cNvSpPr>
            <a:spLocks noGrp="1"/>
          </p:cNvSpPr>
          <p:nvPr>
            <p:ph sz="quarter" idx="3"/>
          </p:nvPr>
        </p:nvSpPr>
        <p:spPr>
          <a:xfrm>
            <a:off x="5519738" y="4114800"/>
            <a:ext cx="4167187" cy="1981200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pt-BR"/>
          </a:p>
        </p:txBody>
      </p:sp>
      <p:sp>
        <p:nvSpPr>
          <p:cNvPr id="6" name="Espaço Reservado para Data 5"/>
          <p:cNvSpPr>
            <a:spLocks noGrp="1"/>
          </p:cNvSpPr>
          <p:nvPr>
            <p:ph type="dt" sz="half" idx="10"/>
          </p:nvPr>
        </p:nvSpPr>
        <p:spPr>
          <a:xfrm>
            <a:off x="1200150" y="6248400"/>
            <a:ext cx="2143125" cy="457200"/>
          </a:xfrm>
        </p:spPr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7" name="Espaço Reservado para Rodapé 6"/>
          <p:cNvSpPr>
            <a:spLocks noGrp="1"/>
          </p:cNvSpPr>
          <p:nvPr>
            <p:ph type="ftr" sz="quarter" idx="11"/>
          </p:nvPr>
        </p:nvSpPr>
        <p:spPr>
          <a:xfrm>
            <a:off x="3857625" y="6248400"/>
            <a:ext cx="3257550" cy="457200"/>
          </a:xfrm>
        </p:spPr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8" name="Espaço Reservado para Número de Slide 7"/>
          <p:cNvSpPr>
            <a:spLocks noGrp="1"/>
          </p:cNvSpPr>
          <p:nvPr>
            <p:ph type="sldNum" sz="quarter" idx="12"/>
          </p:nvPr>
        </p:nvSpPr>
        <p:spPr>
          <a:xfrm>
            <a:off x="7543800" y="6248400"/>
            <a:ext cx="2143125" cy="457200"/>
          </a:xfrm>
        </p:spPr>
        <p:txBody>
          <a:bodyPr/>
          <a:lstStyle>
            <a:lvl1pPr>
              <a:defRPr/>
            </a:lvl1pPr>
          </a:lstStyle>
          <a:p>
            <a:fld id="{390CF468-FE4B-4692-9C78-741502C12747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59222588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ítulo e gráfi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200150" y="304800"/>
            <a:ext cx="8486775" cy="1431925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pt-BR"/>
          </a:p>
        </p:txBody>
      </p:sp>
      <p:sp>
        <p:nvSpPr>
          <p:cNvPr id="3" name="Espaço Reservado para Gráfico 2"/>
          <p:cNvSpPr>
            <a:spLocks noGrp="1"/>
          </p:cNvSpPr>
          <p:nvPr>
            <p:ph type="chart" idx="1"/>
          </p:nvPr>
        </p:nvSpPr>
        <p:spPr>
          <a:xfrm>
            <a:off x="1200150" y="1981200"/>
            <a:ext cx="8486775" cy="4114800"/>
          </a:xfrm>
        </p:spPr>
        <p:txBody>
          <a:bodyPr/>
          <a:lstStyle/>
          <a:p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1200150" y="6248400"/>
            <a:ext cx="2143125" cy="457200"/>
          </a:xfrm>
        </p:spPr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3857625" y="6248400"/>
            <a:ext cx="3257550" cy="457200"/>
          </a:xfrm>
        </p:spPr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7543800" y="6248400"/>
            <a:ext cx="2143125" cy="457200"/>
          </a:xfrm>
        </p:spPr>
        <p:txBody>
          <a:bodyPr/>
          <a:lstStyle>
            <a:lvl1pPr>
              <a:defRPr/>
            </a:lvl1pPr>
          </a:lstStyle>
          <a:p>
            <a:fld id="{7D310629-635E-469C-8ACB-DE5E6CA44ADD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6224496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B9A4A24-E193-46AE-8B7A-1A570522BD88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6969519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01675" y="1709738"/>
            <a:ext cx="8872538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01675" y="4589463"/>
            <a:ext cx="8872538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2D5BFC9-3842-4878-963F-78C1D5C86473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0622691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1200150" y="1981200"/>
            <a:ext cx="4167188" cy="4114800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5519738" y="1981200"/>
            <a:ext cx="4167187" cy="4114800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A0DE28E-7F91-48D1-8EE1-6D4E25ED7609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0696468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08025" y="365125"/>
            <a:ext cx="8872538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08025" y="1681163"/>
            <a:ext cx="4352925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708025" y="2505075"/>
            <a:ext cx="4352925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5208588" y="1681163"/>
            <a:ext cx="4371975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5208588" y="2505075"/>
            <a:ext cx="4371975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E9D2B60-C79F-4B39-815E-E9A98AB49DEC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5866482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9481019-17F7-41B6-9B92-A681BBAEE37E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7170693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E15480E-FCCB-49CB-BC62-16A32F3D9AD3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0639938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08025" y="457200"/>
            <a:ext cx="33178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373563" y="987425"/>
            <a:ext cx="52070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708025" y="2057400"/>
            <a:ext cx="33178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A1EB80E-CE51-4385-9F96-83C650C3D7AB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4669316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08025" y="457200"/>
            <a:ext cx="33178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4373563" y="987425"/>
            <a:ext cx="52070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708025" y="2057400"/>
            <a:ext cx="33178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62FCBB4-B0D2-4D5F-BD37-E7388ED1BC3D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7967013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70" name="Group 2"/>
          <p:cNvGrpSpPr>
            <a:grpSpLocks/>
          </p:cNvGrpSpPr>
          <p:nvPr/>
        </p:nvGrpSpPr>
        <p:grpSpPr bwMode="auto">
          <a:xfrm>
            <a:off x="0" y="6350"/>
            <a:ext cx="10283825" cy="6851650"/>
            <a:chOff x="0" y="4"/>
            <a:chExt cx="5758" cy="4316"/>
          </a:xfrm>
        </p:grpSpPr>
        <p:sp>
          <p:nvSpPr>
            <p:cNvPr id="7171" name="Freeform 3"/>
            <p:cNvSpPr>
              <a:spLocks/>
            </p:cNvSpPr>
            <p:nvPr/>
          </p:nvSpPr>
          <p:spPr bwMode="hidden">
            <a:xfrm>
              <a:off x="558" y="1161"/>
              <a:ext cx="5200" cy="3159"/>
            </a:xfrm>
            <a:custGeom>
              <a:avLst/>
              <a:gdLst>
                <a:gd name="T0" fmla="*/ 0 w 5184"/>
                <a:gd name="T1" fmla="*/ 3159 h 3159"/>
                <a:gd name="T2" fmla="*/ 5184 w 5184"/>
                <a:gd name="T3" fmla="*/ 3159 h 3159"/>
                <a:gd name="T4" fmla="*/ 5184 w 5184"/>
                <a:gd name="T5" fmla="*/ 0 h 3159"/>
                <a:gd name="T6" fmla="*/ 0 w 5184"/>
                <a:gd name="T7" fmla="*/ 0 h 3159"/>
                <a:gd name="T8" fmla="*/ 0 w 5184"/>
                <a:gd name="T9" fmla="*/ 3159 h 3159"/>
                <a:gd name="T10" fmla="*/ 0 w 5184"/>
                <a:gd name="T11" fmla="*/ 3159 h 3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184" h="3159">
                  <a:moveTo>
                    <a:pt x="0" y="3159"/>
                  </a:moveTo>
                  <a:lnTo>
                    <a:pt x="5184" y="3159"/>
                  </a:lnTo>
                  <a:lnTo>
                    <a:pt x="5184" y="0"/>
                  </a:lnTo>
                  <a:lnTo>
                    <a:pt x="0" y="0"/>
                  </a:lnTo>
                  <a:lnTo>
                    <a:pt x="0" y="3159"/>
                  </a:lnTo>
                  <a:lnTo>
                    <a:pt x="0" y="315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7172" name="Freeform 4"/>
            <p:cNvSpPr>
              <a:spLocks/>
            </p:cNvSpPr>
            <p:nvPr/>
          </p:nvSpPr>
          <p:spPr bwMode="hidden">
            <a:xfrm>
              <a:off x="0" y="1161"/>
              <a:ext cx="558" cy="3159"/>
            </a:xfrm>
            <a:custGeom>
              <a:avLst/>
              <a:gdLst>
                <a:gd name="T0" fmla="*/ 0 w 556"/>
                <a:gd name="T1" fmla="*/ 0 h 3159"/>
                <a:gd name="T2" fmla="*/ 0 w 556"/>
                <a:gd name="T3" fmla="*/ 3159 h 3159"/>
                <a:gd name="T4" fmla="*/ 556 w 556"/>
                <a:gd name="T5" fmla="*/ 3159 h 3159"/>
                <a:gd name="T6" fmla="*/ 556 w 556"/>
                <a:gd name="T7" fmla="*/ 0 h 3159"/>
                <a:gd name="T8" fmla="*/ 0 w 556"/>
                <a:gd name="T9" fmla="*/ 0 h 3159"/>
                <a:gd name="T10" fmla="*/ 0 w 556"/>
                <a:gd name="T11" fmla="*/ 0 h 3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56" h="3159">
                  <a:moveTo>
                    <a:pt x="0" y="0"/>
                  </a:moveTo>
                  <a:lnTo>
                    <a:pt x="0" y="3159"/>
                  </a:lnTo>
                  <a:lnTo>
                    <a:pt x="556" y="3159"/>
                  </a:lnTo>
                  <a:lnTo>
                    <a:pt x="55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grpSp>
          <p:nvGrpSpPr>
            <p:cNvPr id="7173" name="Group 5"/>
            <p:cNvGrpSpPr>
              <a:grpSpLocks/>
            </p:cNvGrpSpPr>
            <p:nvPr userDrawn="1"/>
          </p:nvGrpSpPr>
          <p:grpSpPr bwMode="auto">
            <a:xfrm>
              <a:off x="0" y="4"/>
              <a:ext cx="5758" cy="4316"/>
              <a:chOff x="0" y="4"/>
              <a:chExt cx="5758" cy="4316"/>
            </a:xfrm>
          </p:grpSpPr>
          <p:sp>
            <p:nvSpPr>
              <p:cNvPr id="7174" name="Freeform 6"/>
              <p:cNvSpPr>
                <a:spLocks/>
              </p:cNvSpPr>
              <p:nvPr/>
            </p:nvSpPr>
            <p:spPr bwMode="ltGray">
              <a:xfrm>
                <a:off x="552" y="4"/>
                <a:ext cx="12" cy="695"/>
              </a:xfrm>
              <a:custGeom>
                <a:avLst/>
                <a:gdLst>
                  <a:gd name="T0" fmla="*/ 12 w 12"/>
                  <a:gd name="T1" fmla="*/ 0 h 695"/>
                  <a:gd name="T2" fmla="*/ 0 w 12"/>
                  <a:gd name="T3" fmla="*/ 0 h 695"/>
                  <a:gd name="T4" fmla="*/ 0 w 12"/>
                  <a:gd name="T5" fmla="*/ 695 h 695"/>
                  <a:gd name="T6" fmla="*/ 12 w 12"/>
                  <a:gd name="T7" fmla="*/ 695 h 695"/>
                  <a:gd name="T8" fmla="*/ 12 w 12"/>
                  <a:gd name="T9" fmla="*/ 0 h 695"/>
                  <a:gd name="T10" fmla="*/ 12 w 12"/>
                  <a:gd name="T11" fmla="*/ 0 h 6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695">
                    <a:moveTo>
                      <a:pt x="12" y="0"/>
                    </a:moveTo>
                    <a:lnTo>
                      <a:pt x="0" y="0"/>
                    </a:lnTo>
                    <a:lnTo>
                      <a:pt x="0" y="695"/>
                    </a:lnTo>
                    <a:lnTo>
                      <a:pt x="12" y="695"/>
                    </a:lnTo>
                    <a:lnTo>
                      <a:pt x="12" y="0"/>
                    </a:lnTo>
                    <a:lnTo>
                      <a:pt x="1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7175" name="Freeform 7"/>
              <p:cNvSpPr>
                <a:spLocks/>
              </p:cNvSpPr>
              <p:nvPr/>
            </p:nvSpPr>
            <p:spPr bwMode="ltGray">
              <a:xfrm>
                <a:off x="552" y="1623"/>
                <a:ext cx="12" cy="2697"/>
              </a:xfrm>
              <a:custGeom>
                <a:avLst/>
                <a:gdLst>
                  <a:gd name="T0" fmla="*/ 0 w 12"/>
                  <a:gd name="T1" fmla="*/ 2697 h 2697"/>
                  <a:gd name="T2" fmla="*/ 12 w 12"/>
                  <a:gd name="T3" fmla="*/ 2697 h 2697"/>
                  <a:gd name="T4" fmla="*/ 12 w 12"/>
                  <a:gd name="T5" fmla="*/ 0 h 2697"/>
                  <a:gd name="T6" fmla="*/ 0 w 12"/>
                  <a:gd name="T7" fmla="*/ 0 h 2697"/>
                  <a:gd name="T8" fmla="*/ 0 w 12"/>
                  <a:gd name="T9" fmla="*/ 2697 h 2697"/>
                  <a:gd name="T10" fmla="*/ 0 w 12"/>
                  <a:gd name="T11" fmla="*/ 2697 h 26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2697">
                    <a:moveTo>
                      <a:pt x="0" y="2697"/>
                    </a:moveTo>
                    <a:lnTo>
                      <a:pt x="12" y="2697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2697"/>
                    </a:lnTo>
                    <a:lnTo>
                      <a:pt x="0" y="2697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7176" name="Freeform 8"/>
              <p:cNvSpPr>
                <a:spLocks/>
              </p:cNvSpPr>
              <p:nvPr/>
            </p:nvSpPr>
            <p:spPr bwMode="ltGray">
              <a:xfrm>
                <a:off x="1019" y="1155"/>
                <a:ext cx="4739" cy="12"/>
              </a:xfrm>
              <a:custGeom>
                <a:avLst/>
                <a:gdLst>
                  <a:gd name="T0" fmla="*/ 4724 w 4724"/>
                  <a:gd name="T1" fmla="*/ 0 h 12"/>
                  <a:gd name="T2" fmla="*/ 0 w 4724"/>
                  <a:gd name="T3" fmla="*/ 0 h 12"/>
                  <a:gd name="T4" fmla="*/ 0 w 4724"/>
                  <a:gd name="T5" fmla="*/ 12 h 12"/>
                  <a:gd name="T6" fmla="*/ 4724 w 4724"/>
                  <a:gd name="T7" fmla="*/ 12 h 12"/>
                  <a:gd name="T8" fmla="*/ 4724 w 4724"/>
                  <a:gd name="T9" fmla="*/ 0 h 12"/>
                  <a:gd name="T10" fmla="*/ 4724 w 4724"/>
                  <a:gd name="T1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724" h="12">
                    <a:moveTo>
                      <a:pt x="4724" y="0"/>
                    </a:moveTo>
                    <a:lnTo>
                      <a:pt x="0" y="0"/>
                    </a:lnTo>
                    <a:lnTo>
                      <a:pt x="0" y="12"/>
                    </a:lnTo>
                    <a:lnTo>
                      <a:pt x="4724" y="12"/>
                    </a:lnTo>
                    <a:lnTo>
                      <a:pt x="4724" y="0"/>
                    </a:lnTo>
                    <a:lnTo>
                      <a:pt x="47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7177" name="Freeform 9"/>
              <p:cNvSpPr>
                <a:spLocks/>
              </p:cNvSpPr>
              <p:nvPr/>
            </p:nvSpPr>
            <p:spPr bwMode="ltGray">
              <a:xfrm>
                <a:off x="552" y="1371"/>
                <a:ext cx="12" cy="252"/>
              </a:xfrm>
              <a:custGeom>
                <a:avLst/>
                <a:gdLst>
                  <a:gd name="T0" fmla="*/ 0 w 12"/>
                  <a:gd name="T1" fmla="*/ 252 h 252"/>
                  <a:gd name="T2" fmla="*/ 12 w 12"/>
                  <a:gd name="T3" fmla="*/ 252 h 252"/>
                  <a:gd name="T4" fmla="*/ 12 w 12"/>
                  <a:gd name="T5" fmla="*/ 0 h 252"/>
                  <a:gd name="T6" fmla="*/ 0 w 12"/>
                  <a:gd name="T7" fmla="*/ 0 h 252"/>
                  <a:gd name="T8" fmla="*/ 0 w 12"/>
                  <a:gd name="T9" fmla="*/ 252 h 252"/>
                  <a:gd name="T10" fmla="*/ 0 w 12"/>
                  <a:gd name="T11" fmla="*/ 252 h 2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252">
                    <a:moveTo>
                      <a:pt x="0" y="252"/>
                    </a:moveTo>
                    <a:lnTo>
                      <a:pt x="12" y="252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252"/>
                    </a:lnTo>
                    <a:lnTo>
                      <a:pt x="0" y="25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7178" name="Freeform 10"/>
              <p:cNvSpPr>
                <a:spLocks/>
              </p:cNvSpPr>
              <p:nvPr/>
            </p:nvSpPr>
            <p:spPr bwMode="ltGray">
              <a:xfrm>
                <a:off x="552" y="699"/>
                <a:ext cx="12" cy="252"/>
              </a:xfrm>
              <a:custGeom>
                <a:avLst/>
                <a:gdLst>
                  <a:gd name="T0" fmla="*/ 12 w 12"/>
                  <a:gd name="T1" fmla="*/ 0 h 252"/>
                  <a:gd name="T2" fmla="*/ 0 w 12"/>
                  <a:gd name="T3" fmla="*/ 0 h 252"/>
                  <a:gd name="T4" fmla="*/ 0 w 12"/>
                  <a:gd name="T5" fmla="*/ 252 h 252"/>
                  <a:gd name="T6" fmla="*/ 12 w 12"/>
                  <a:gd name="T7" fmla="*/ 252 h 252"/>
                  <a:gd name="T8" fmla="*/ 12 w 12"/>
                  <a:gd name="T9" fmla="*/ 0 h 252"/>
                  <a:gd name="T10" fmla="*/ 12 w 12"/>
                  <a:gd name="T11" fmla="*/ 0 h 2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252">
                    <a:moveTo>
                      <a:pt x="12" y="0"/>
                    </a:moveTo>
                    <a:lnTo>
                      <a:pt x="0" y="0"/>
                    </a:lnTo>
                    <a:lnTo>
                      <a:pt x="0" y="252"/>
                    </a:lnTo>
                    <a:lnTo>
                      <a:pt x="12" y="252"/>
                    </a:lnTo>
                    <a:lnTo>
                      <a:pt x="12" y="0"/>
                    </a:lnTo>
                    <a:lnTo>
                      <a:pt x="1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7179" name="Freeform 11"/>
              <p:cNvSpPr>
                <a:spLocks/>
              </p:cNvSpPr>
              <p:nvPr/>
            </p:nvSpPr>
            <p:spPr bwMode="ltGray">
              <a:xfrm>
                <a:off x="552" y="951"/>
                <a:ext cx="12" cy="420"/>
              </a:xfrm>
              <a:custGeom>
                <a:avLst/>
                <a:gdLst>
                  <a:gd name="T0" fmla="*/ 0 w 12"/>
                  <a:gd name="T1" fmla="*/ 0 h 420"/>
                  <a:gd name="T2" fmla="*/ 0 w 12"/>
                  <a:gd name="T3" fmla="*/ 420 h 420"/>
                  <a:gd name="T4" fmla="*/ 12 w 12"/>
                  <a:gd name="T5" fmla="*/ 420 h 420"/>
                  <a:gd name="T6" fmla="*/ 12 w 12"/>
                  <a:gd name="T7" fmla="*/ 0 h 420"/>
                  <a:gd name="T8" fmla="*/ 0 w 12"/>
                  <a:gd name="T9" fmla="*/ 0 h 420"/>
                  <a:gd name="T10" fmla="*/ 0 w 12"/>
                  <a:gd name="T11" fmla="*/ 0 h 4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420">
                    <a:moveTo>
                      <a:pt x="0" y="0"/>
                    </a:moveTo>
                    <a:lnTo>
                      <a:pt x="0" y="420"/>
                    </a:lnTo>
                    <a:lnTo>
                      <a:pt x="12" y="42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50000">
                    <a:schemeClr val="hlink"/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7180" name="Freeform 12"/>
              <p:cNvSpPr>
                <a:spLocks/>
              </p:cNvSpPr>
              <p:nvPr/>
            </p:nvSpPr>
            <p:spPr bwMode="ltGray">
              <a:xfrm>
                <a:off x="0" y="1155"/>
                <a:ext cx="351" cy="12"/>
              </a:xfrm>
              <a:custGeom>
                <a:avLst/>
                <a:gdLst>
                  <a:gd name="T0" fmla="*/ 0 w 251"/>
                  <a:gd name="T1" fmla="*/ 0 h 12"/>
                  <a:gd name="T2" fmla="*/ 0 w 251"/>
                  <a:gd name="T3" fmla="*/ 12 h 12"/>
                  <a:gd name="T4" fmla="*/ 251 w 251"/>
                  <a:gd name="T5" fmla="*/ 12 h 12"/>
                  <a:gd name="T6" fmla="*/ 251 w 251"/>
                  <a:gd name="T7" fmla="*/ 0 h 12"/>
                  <a:gd name="T8" fmla="*/ 0 w 251"/>
                  <a:gd name="T9" fmla="*/ 0 h 12"/>
                  <a:gd name="T10" fmla="*/ 0 w 251"/>
                  <a:gd name="T1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51" h="12">
                    <a:moveTo>
                      <a:pt x="0" y="0"/>
                    </a:moveTo>
                    <a:lnTo>
                      <a:pt x="0" y="12"/>
                    </a:lnTo>
                    <a:lnTo>
                      <a:pt x="251" y="12"/>
                    </a:lnTo>
                    <a:lnTo>
                      <a:pt x="251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accent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7181" name="Freeform 13"/>
              <p:cNvSpPr>
                <a:spLocks/>
              </p:cNvSpPr>
              <p:nvPr/>
            </p:nvSpPr>
            <p:spPr bwMode="ltGray">
              <a:xfrm>
                <a:off x="767" y="1155"/>
                <a:ext cx="252" cy="12"/>
              </a:xfrm>
              <a:custGeom>
                <a:avLst/>
                <a:gdLst>
                  <a:gd name="T0" fmla="*/ 251 w 251"/>
                  <a:gd name="T1" fmla="*/ 0 h 12"/>
                  <a:gd name="T2" fmla="*/ 0 w 251"/>
                  <a:gd name="T3" fmla="*/ 0 h 12"/>
                  <a:gd name="T4" fmla="*/ 0 w 251"/>
                  <a:gd name="T5" fmla="*/ 12 h 12"/>
                  <a:gd name="T6" fmla="*/ 251 w 251"/>
                  <a:gd name="T7" fmla="*/ 12 h 12"/>
                  <a:gd name="T8" fmla="*/ 251 w 251"/>
                  <a:gd name="T9" fmla="*/ 0 h 12"/>
                  <a:gd name="T10" fmla="*/ 251 w 251"/>
                  <a:gd name="T1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51" h="12">
                    <a:moveTo>
                      <a:pt x="251" y="0"/>
                    </a:moveTo>
                    <a:lnTo>
                      <a:pt x="0" y="0"/>
                    </a:lnTo>
                    <a:lnTo>
                      <a:pt x="0" y="12"/>
                    </a:lnTo>
                    <a:lnTo>
                      <a:pt x="251" y="12"/>
                    </a:lnTo>
                    <a:lnTo>
                      <a:pt x="251" y="0"/>
                    </a:lnTo>
                    <a:lnTo>
                      <a:pt x="251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7182" name="Freeform 14"/>
              <p:cNvSpPr>
                <a:spLocks/>
              </p:cNvSpPr>
              <p:nvPr/>
            </p:nvSpPr>
            <p:spPr bwMode="ltGray">
              <a:xfrm>
                <a:off x="348" y="1155"/>
                <a:ext cx="419" cy="12"/>
              </a:xfrm>
              <a:custGeom>
                <a:avLst/>
                <a:gdLst>
                  <a:gd name="T0" fmla="*/ 0 w 418"/>
                  <a:gd name="T1" fmla="*/ 0 h 12"/>
                  <a:gd name="T2" fmla="*/ 0 w 418"/>
                  <a:gd name="T3" fmla="*/ 12 h 12"/>
                  <a:gd name="T4" fmla="*/ 418 w 418"/>
                  <a:gd name="T5" fmla="*/ 12 h 12"/>
                  <a:gd name="T6" fmla="*/ 418 w 418"/>
                  <a:gd name="T7" fmla="*/ 0 h 12"/>
                  <a:gd name="T8" fmla="*/ 0 w 418"/>
                  <a:gd name="T9" fmla="*/ 0 h 12"/>
                  <a:gd name="T10" fmla="*/ 0 w 418"/>
                  <a:gd name="T1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18" h="12">
                    <a:moveTo>
                      <a:pt x="0" y="0"/>
                    </a:moveTo>
                    <a:lnTo>
                      <a:pt x="0" y="12"/>
                    </a:lnTo>
                    <a:lnTo>
                      <a:pt x="418" y="12"/>
                    </a:lnTo>
                    <a:lnTo>
                      <a:pt x="418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50000">
                    <a:schemeClr val="hlink"/>
                  </a:gs>
                  <a:gs pos="100000">
                    <a:schemeClr val="accent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</p:grpSp>
      </p:grpSp>
      <p:sp>
        <p:nvSpPr>
          <p:cNvPr id="7183" name="Rectangle 15"/>
          <p:cNvSpPr>
            <a:spLocks noGrp="1" noChangeArrowheads="1"/>
          </p:cNvSpPr>
          <p:nvPr>
            <p:ph type="title"/>
          </p:nvPr>
        </p:nvSpPr>
        <p:spPr bwMode="auto">
          <a:xfrm>
            <a:off x="1200150" y="304800"/>
            <a:ext cx="8486775" cy="1431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Clique para editar o estilo do título mestre</a:t>
            </a:r>
          </a:p>
        </p:txBody>
      </p:sp>
      <p:sp>
        <p:nvSpPr>
          <p:cNvPr id="7184" name="Rectangle 16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00150" y="1981200"/>
            <a:ext cx="8486775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Clique para editar os estilos do texto mestre</a:t>
            </a:r>
          </a:p>
          <a:p>
            <a:pPr lvl="1"/>
            <a:r>
              <a:rPr lang="pt-BR" altLang="pt-BR"/>
              <a:t>Segundo nível</a:t>
            </a:r>
          </a:p>
          <a:p>
            <a:pPr lvl="2"/>
            <a:r>
              <a:rPr lang="pt-BR" altLang="pt-BR"/>
              <a:t>Terceiro nível</a:t>
            </a:r>
          </a:p>
          <a:p>
            <a:pPr lvl="3"/>
            <a:r>
              <a:rPr lang="pt-BR" altLang="pt-BR"/>
              <a:t>Quarto nível</a:t>
            </a:r>
          </a:p>
          <a:p>
            <a:pPr lvl="4"/>
            <a:r>
              <a:rPr lang="pt-BR" altLang="pt-BR"/>
              <a:t>Quinto nível</a:t>
            </a:r>
          </a:p>
        </p:txBody>
      </p:sp>
      <p:sp>
        <p:nvSpPr>
          <p:cNvPr id="7185" name="Rectangle 1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200150" y="6248400"/>
            <a:ext cx="21431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 sz="10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endParaRPr lang="pt-BR" altLang="pt-BR"/>
          </a:p>
        </p:txBody>
      </p:sp>
      <p:sp>
        <p:nvSpPr>
          <p:cNvPr id="7186" name="Rectangle 1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857625" y="6248400"/>
            <a:ext cx="32575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0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endParaRPr lang="pt-BR" altLang="pt-BR"/>
          </a:p>
        </p:txBody>
      </p:sp>
      <p:sp>
        <p:nvSpPr>
          <p:cNvPr id="7187" name="Rectangle 1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543800" y="6248400"/>
            <a:ext cx="21431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0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fld id="{619731C7-079B-4AC9-A5FE-DBEACDE38E47}" type="slidenum">
              <a:rPr lang="pt-BR" altLang="pt-BR"/>
              <a:pPr/>
              <a:t>‹nº›</a:t>
            </a:fld>
            <a:endParaRPr lang="pt-BR" altLang="pt-BR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  <p:sldLayoutId id="2147483662" r:id="rId13"/>
    <p:sldLayoutId id="2147483663" r:id="rId14"/>
    <p:sldLayoutId id="2147483664" r:id="rId15"/>
  </p:sldLayoutIdLst>
  <p:txStyles>
    <p:titleStyle>
      <a:lvl1pPr algn="l" rtl="0" fontAlgn="base">
        <a:spcBef>
          <a:spcPct val="0"/>
        </a:spcBef>
        <a:spcAft>
          <a:spcPct val="0"/>
        </a:spcAft>
        <a:defRPr sz="4400" b="1" kern="1200">
          <a:solidFill>
            <a:srgbClr val="FF9900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400" b="1">
          <a:solidFill>
            <a:srgbClr val="FF9900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4400" b="1">
          <a:solidFill>
            <a:srgbClr val="FF9900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4400" b="1">
          <a:solidFill>
            <a:srgbClr val="FF9900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4400" b="1">
          <a:solidFill>
            <a:srgbClr val="FF9900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 b="1">
          <a:solidFill>
            <a:srgbClr val="FF9900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 b="1">
          <a:solidFill>
            <a:srgbClr val="FF9900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 b="1">
          <a:solidFill>
            <a:srgbClr val="FF9900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 b="1">
          <a:solidFill>
            <a:srgbClr val="FF9900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anose="05000000000000000000" pitchFamily="2" charset="2"/>
        <a:buChar char="n"/>
        <a:defRPr sz="32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tx1"/>
        </a:buClr>
        <a:buChar char="–"/>
        <a:defRPr sz="28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anose="05000000000000000000" pitchFamily="2" charset="2"/>
        <a:buChar char="n"/>
        <a:defRPr sz="24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–"/>
        <a:defRPr sz="20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anose="05000000000000000000" pitchFamily="2" charset="2"/>
        <a:buChar char="n"/>
        <a:defRPr sz="20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hyperlink" Target="http://gateway1.ovid.com/ovidweb.cgi?S=IDNJHKEKIBDNFM00D&amp;Search+Link=%22Svedstrom+E%22.au." TargetMode="Externa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gateway1.ovid.com/ovidweb.cgi?S=IDNJHKDMJFJJCL00D&amp;Search+Link=%22Sun+DQ%22.au." TargetMode="External"/><Relationship Id="rId2" Type="http://schemas.openxmlformats.org/officeDocument/2006/relationships/hyperlink" Target="http://gateway1.ovid.com/ovidweb.cgi?S=IDNJHKDMJFJJCL00D&amp;Search+Link=%22Mu+LC%22.au." TargetMode="Externa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9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9.png"/><Relationship Id="rId4" Type="http://schemas.openxmlformats.org/officeDocument/2006/relationships/oleObject" Target="../embeddings/oleObject1.bin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20.png"/><Relationship Id="rId4" Type="http://schemas.openxmlformats.org/officeDocument/2006/relationships/oleObject" Target="../embeddings/oleObject2.bin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21.png"/><Relationship Id="rId4" Type="http://schemas.openxmlformats.org/officeDocument/2006/relationships/oleObject" Target="../embeddings/oleObject3.bin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22.png"/><Relationship Id="rId4" Type="http://schemas.openxmlformats.org/officeDocument/2006/relationships/oleObject" Target="../embeddings/oleObject4.bin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7" Type="http://schemas.openxmlformats.org/officeDocument/2006/relationships/image" Target="../media/image24.pn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6.bin"/><Relationship Id="rId5" Type="http://schemas.openxmlformats.org/officeDocument/2006/relationships/image" Target="../media/image23.png"/><Relationship Id="rId4" Type="http://schemas.openxmlformats.org/officeDocument/2006/relationships/oleObject" Target="../embeddings/oleObject5.bin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7" Type="http://schemas.openxmlformats.org/officeDocument/2006/relationships/image" Target="../media/image26.pn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8.bin"/><Relationship Id="rId5" Type="http://schemas.openxmlformats.org/officeDocument/2006/relationships/image" Target="../media/image25.png"/><Relationship Id="rId4" Type="http://schemas.openxmlformats.org/officeDocument/2006/relationships/oleObject" Target="../embeddings/oleObject7.bin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1.bin"/><Relationship Id="rId3" Type="http://schemas.openxmlformats.org/officeDocument/2006/relationships/notesSlide" Target="../notesSlides/notesSlide18.xml"/><Relationship Id="rId7" Type="http://schemas.openxmlformats.org/officeDocument/2006/relationships/image" Target="../media/image28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10.bin"/><Relationship Id="rId5" Type="http://schemas.openxmlformats.org/officeDocument/2006/relationships/image" Target="../media/image27.png"/><Relationship Id="rId4" Type="http://schemas.openxmlformats.org/officeDocument/2006/relationships/oleObject" Target="../embeddings/oleObject9.bin"/><Relationship Id="rId9" Type="http://schemas.openxmlformats.org/officeDocument/2006/relationships/image" Target="../media/image2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notesSlide" Target="../notesSlides/notesSlide19.xml"/><Relationship Id="rId7" Type="http://schemas.openxmlformats.org/officeDocument/2006/relationships/image" Target="../media/image31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6" Type="http://schemas.openxmlformats.org/officeDocument/2006/relationships/oleObject" Target="../embeddings/oleObject13.bin"/><Relationship Id="rId5" Type="http://schemas.openxmlformats.org/officeDocument/2006/relationships/image" Target="../media/image30.png"/><Relationship Id="rId4" Type="http://schemas.openxmlformats.org/officeDocument/2006/relationships/oleObject" Target="../embeddings/oleObject12.bin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4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2" Type="http://schemas.openxmlformats.org/officeDocument/2006/relationships/slideLayout" Target="../slideLayouts/slideLayout15.xml"/><Relationship Id="rId1" Type="http://schemas.openxmlformats.org/officeDocument/2006/relationships/vmlDrawing" Target="../drawings/vmlDrawing9.vml"/><Relationship Id="rId4" Type="http://schemas.openxmlformats.org/officeDocument/2006/relationships/image" Target="../media/image35.emf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2" Type="http://schemas.openxmlformats.org/officeDocument/2006/relationships/slideLayout" Target="../slideLayouts/slideLayout15.xml"/><Relationship Id="rId1" Type="http://schemas.openxmlformats.org/officeDocument/2006/relationships/vmlDrawing" Target="../drawings/vmlDrawing10.vml"/><Relationship Id="rId4" Type="http://schemas.openxmlformats.org/officeDocument/2006/relationships/image" Target="../media/image36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6" name="Rectangle 4"/>
          <p:cNvSpPr>
            <a:spLocks noGrp="1" noChangeArrowheads="1"/>
          </p:cNvSpPr>
          <p:nvPr>
            <p:ph type="ctrTitle"/>
          </p:nvPr>
        </p:nvSpPr>
        <p:spPr>
          <a:xfrm>
            <a:off x="1111250" y="1916113"/>
            <a:ext cx="7972425" cy="1431925"/>
          </a:xfrm>
        </p:spPr>
        <p:txBody>
          <a:bodyPr/>
          <a:lstStyle/>
          <a:p>
            <a:pPr algn="ctr"/>
            <a:r>
              <a:rPr lang="pt-BR" altLang="pt-BR"/>
              <a:t>CORPO ESTRANHO EM VIA AÉREA</a:t>
            </a:r>
          </a:p>
        </p:txBody>
      </p:sp>
      <p:sp>
        <p:nvSpPr>
          <p:cNvPr id="90117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5407025" y="6162675"/>
            <a:ext cx="4879975" cy="695325"/>
          </a:xfrm>
        </p:spPr>
        <p:txBody>
          <a:bodyPr/>
          <a:lstStyle/>
          <a:p>
            <a:r>
              <a:rPr lang="pt-BR" altLang="pt-BR"/>
              <a:t>Marcelo Gervilla Gregório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BR" altLang="pt-BR"/>
              <a:t>Alterações radiológicas</a:t>
            </a:r>
          </a:p>
        </p:txBody>
      </p:sp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altLang="pt-BR"/>
              <a:t>Hiperinsuflação</a:t>
            </a:r>
          </a:p>
          <a:p>
            <a:r>
              <a:rPr lang="pt-BR" altLang="pt-BR"/>
              <a:t>Atelectasia</a:t>
            </a:r>
          </a:p>
          <a:p>
            <a:r>
              <a:rPr lang="pt-BR" altLang="pt-BR"/>
              <a:t>Pneumomediastino</a:t>
            </a:r>
          </a:p>
          <a:p>
            <a:r>
              <a:rPr lang="pt-BR" altLang="pt-BR"/>
              <a:t>Pneumotórax</a:t>
            </a:r>
          </a:p>
          <a:p>
            <a:r>
              <a:rPr lang="pt-BR" altLang="pt-BR"/>
              <a:t>Enfisema subcutâneo</a:t>
            </a:r>
          </a:p>
          <a:p>
            <a:r>
              <a:rPr lang="pt-BR" altLang="pt-BR"/>
              <a:t>Desvio do mediastino</a:t>
            </a:r>
          </a:p>
          <a:p>
            <a:endParaRPr lang="pt-BR" altLang="pt-BR"/>
          </a:p>
        </p:txBody>
      </p:sp>
      <p:sp>
        <p:nvSpPr>
          <p:cNvPr id="58372" name="Text Box 4"/>
          <p:cNvSpPr txBox="1">
            <a:spLocks noChangeArrowheads="1"/>
          </p:cNvSpPr>
          <p:nvPr/>
        </p:nvSpPr>
        <p:spPr bwMode="auto">
          <a:xfrm>
            <a:off x="1543050" y="6461125"/>
            <a:ext cx="87439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/>
            <a:r>
              <a:rPr lang="pt-BR" altLang="pt-BR" sz="2000">
                <a:latin typeface="Arial" panose="020B0604020202020204" pitchFamily="34" charset="0"/>
              </a:rPr>
              <a:t>MYER C. PEDIATRIC AIRWAY – LIPPINCOTT 1995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BR" altLang="pt-BR"/>
              <a:t>Tipos de CE</a:t>
            </a:r>
          </a:p>
        </p:txBody>
      </p:sp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00150" y="2060575"/>
            <a:ext cx="8486775" cy="4035425"/>
          </a:xfrm>
        </p:spPr>
        <p:txBody>
          <a:bodyPr/>
          <a:lstStyle/>
          <a:p>
            <a:pPr>
              <a:buFont typeface="Wingdings" panose="05000000000000000000" pitchFamily="2" charset="2"/>
              <a:buNone/>
            </a:pPr>
            <a:endParaRPr lang="pt-BR" altLang="pt-BR" sz="1200">
              <a:effectLst/>
            </a:endParaRPr>
          </a:p>
          <a:p>
            <a:pPr>
              <a:buFont typeface="Wingdings" panose="05000000000000000000" pitchFamily="2" charset="2"/>
              <a:buNone/>
            </a:pPr>
            <a:r>
              <a:rPr lang="pt-BR" altLang="pt-BR">
                <a:effectLst/>
              </a:rPr>
              <a:t>Radiopacos:	Osso e metais</a:t>
            </a:r>
          </a:p>
          <a:p>
            <a:r>
              <a:rPr lang="pt-BR" altLang="pt-BR"/>
              <a:t>Permitem diagnóstico imediato</a:t>
            </a:r>
          </a:p>
          <a:p>
            <a:pPr>
              <a:buFont typeface="Wingdings" panose="05000000000000000000" pitchFamily="2" charset="2"/>
              <a:buNone/>
            </a:pPr>
            <a:endParaRPr lang="pt-BR" altLang="pt-BR"/>
          </a:p>
          <a:p>
            <a:pPr>
              <a:buFont typeface="Wingdings" panose="05000000000000000000" pitchFamily="2" charset="2"/>
              <a:buNone/>
            </a:pPr>
            <a:r>
              <a:rPr lang="pt-BR" altLang="pt-BR">
                <a:effectLst/>
              </a:rPr>
              <a:t>Não radiopacos: Vegetais e plásticos</a:t>
            </a:r>
          </a:p>
          <a:p>
            <a:r>
              <a:rPr lang="pt-BR" altLang="pt-BR"/>
              <a:t>Diagnóstico depende de alterações do fluxo aéreo e no parênquima.</a:t>
            </a:r>
          </a:p>
          <a:p>
            <a:endParaRPr lang="pt-BR" altLang="pt-BR"/>
          </a:p>
        </p:txBody>
      </p:sp>
      <p:sp>
        <p:nvSpPr>
          <p:cNvPr id="61444" name="Text Box 4"/>
          <p:cNvSpPr txBox="1">
            <a:spLocks noChangeArrowheads="1"/>
          </p:cNvSpPr>
          <p:nvPr/>
        </p:nvSpPr>
        <p:spPr bwMode="auto">
          <a:xfrm>
            <a:off x="1543050" y="6461125"/>
            <a:ext cx="87439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/>
            <a:r>
              <a:rPr lang="pt-BR" altLang="pt-BR" sz="2000">
                <a:latin typeface="Arial" panose="020B0604020202020204" pitchFamily="34" charset="0"/>
              </a:rPr>
              <a:t>MYER C. PEDIATRIC AIRWAY – LIPPINCOTT 1995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BR" altLang="pt-BR" sz="3600"/>
              <a:t>Quatro tipos de obstrução brônquica</a:t>
            </a:r>
          </a:p>
        </p:txBody>
      </p:sp>
      <p:sp>
        <p:nvSpPr>
          <p:cNvPr id="768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609600" indent="-609600">
              <a:buFont typeface="Wingdings" panose="05000000000000000000" pitchFamily="2" charset="2"/>
              <a:buAutoNum type="arabicPeriod"/>
            </a:pPr>
            <a:r>
              <a:rPr lang="pt-BR" altLang="pt-BR" sz="2800" b="1"/>
              <a:t>Obstrução parcial bifásica</a:t>
            </a:r>
            <a:r>
              <a:rPr lang="pt-BR" altLang="pt-BR" b="1"/>
              <a:t>:</a:t>
            </a:r>
          </a:p>
          <a:p>
            <a:pPr marL="609600" indent="-609600">
              <a:buFont typeface="Wingdings" panose="05000000000000000000" pitchFamily="2" charset="2"/>
              <a:buNone/>
            </a:pPr>
            <a:endParaRPr lang="pt-BR" altLang="pt-BR" b="1"/>
          </a:p>
          <a:p>
            <a:pPr marL="609600" indent="-609600">
              <a:buFont typeface="Wingdings" panose="05000000000000000000" pitchFamily="2" charset="2"/>
              <a:buNone/>
            </a:pPr>
            <a:r>
              <a:rPr lang="pt-BR" altLang="pt-BR" sz="2800"/>
              <a:t>20% dos CE em brônquios</a:t>
            </a:r>
          </a:p>
          <a:p>
            <a:pPr marL="609600" indent="-609600">
              <a:buFont typeface="Wingdings" panose="05000000000000000000" pitchFamily="2" charset="2"/>
              <a:buNone/>
            </a:pPr>
            <a:r>
              <a:rPr lang="pt-BR" altLang="pt-BR" sz="2800"/>
              <a:t>50% dos CE em traquéia</a:t>
            </a:r>
          </a:p>
        </p:txBody>
      </p:sp>
      <p:sp>
        <p:nvSpPr>
          <p:cNvPr id="76804" name="Rectangle 4"/>
          <p:cNvSpPr>
            <a:spLocks noChangeArrowheads="1"/>
          </p:cNvSpPr>
          <p:nvPr/>
        </p:nvSpPr>
        <p:spPr bwMode="auto">
          <a:xfrm>
            <a:off x="3384550" y="6461125"/>
            <a:ext cx="6883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l">
              <a:spcBef>
                <a:spcPct val="0"/>
              </a:spcBef>
            </a:pPr>
            <a:r>
              <a:rPr lang="pt-BR" altLang="pt-BR" sz="2000">
                <a:latin typeface="Arial" panose="020B0604020202020204" pitchFamily="34" charset="0"/>
              </a:rPr>
              <a:t>Chatterji S. Chatterji P Anaes</a:t>
            </a:r>
            <a:r>
              <a:rPr lang="pt-BR" altLang="pt-BR" sz="2000" b="1">
                <a:latin typeface="Arial" panose="020B0604020202020204" pitchFamily="34" charset="0"/>
              </a:rPr>
              <a:t>the</a:t>
            </a:r>
            <a:r>
              <a:rPr lang="pt-BR" altLang="pt-BR" sz="2000">
                <a:latin typeface="Arial" panose="020B0604020202020204" pitchFamily="34" charset="0"/>
              </a:rPr>
              <a:t>sia. 27(4):390-5, 1972 Oct</a:t>
            </a:r>
            <a:r>
              <a:rPr lang="pt-BR" altLang="pt-BR" sz="1800"/>
              <a:t> </a:t>
            </a:r>
          </a:p>
        </p:txBody>
      </p:sp>
      <p:sp>
        <p:nvSpPr>
          <p:cNvPr id="76805" name="Text Box 5"/>
          <p:cNvSpPr txBox="1">
            <a:spLocks noChangeArrowheads="1"/>
          </p:cNvSpPr>
          <p:nvPr/>
        </p:nvSpPr>
        <p:spPr bwMode="auto">
          <a:xfrm>
            <a:off x="5430838" y="4581525"/>
            <a:ext cx="3025775" cy="94615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pt-BR" altLang="pt-BR" b="1">
                <a:solidFill>
                  <a:schemeClr val="bg2"/>
                </a:solidFill>
              </a:rPr>
              <a:t>RX DE TÓRAX NORMAL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BR" altLang="pt-BR" sz="3600"/>
              <a:t>Quatro tipos de obstrução brônquica</a:t>
            </a:r>
          </a:p>
        </p:txBody>
      </p:sp>
      <p:sp>
        <p:nvSpPr>
          <p:cNvPr id="7782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895350" y="1981200"/>
            <a:ext cx="9072563" cy="4114800"/>
          </a:xfrm>
        </p:spPr>
        <p:txBody>
          <a:bodyPr/>
          <a:lstStyle/>
          <a:p>
            <a:pPr marL="609600" indent="-609600">
              <a:buFont typeface="Wingdings" panose="05000000000000000000" pitchFamily="2" charset="2"/>
              <a:buAutoNum type="arabicPeriod"/>
            </a:pPr>
            <a:r>
              <a:rPr lang="pt-BR" altLang="pt-BR" sz="2800" b="1"/>
              <a:t>Obstrução parcial bifásica</a:t>
            </a:r>
          </a:p>
          <a:p>
            <a:pPr marL="609600" indent="-609600">
              <a:buFont typeface="Wingdings" panose="05000000000000000000" pitchFamily="2" charset="2"/>
              <a:buAutoNum type="arabicPeriod"/>
            </a:pPr>
            <a:r>
              <a:rPr lang="pt-BR" altLang="pt-BR" sz="2800" b="1"/>
              <a:t>Obstrução valvular unidirecional expiratória:</a:t>
            </a:r>
          </a:p>
          <a:p>
            <a:pPr marL="609600" indent="-609600">
              <a:buFont typeface="Wingdings" panose="05000000000000000000" pitchFamily="2" charset="2"/>
              <a:buNone/>
            </a:pPr>
            <a:endParaRPr lang="pt-BR" altLang="pt-BR" sz="2800" b="1"/>
          </a:p>
          <a:p>
            <a:pPr marL="609600" indent="-609600">
              <a:buFont typeface="Wingdings" panose="05000000000000000000" pitchFamily="2" charset="2"/>
              <a:buAutoNum type="arabicPeriod"/>
            </a:pPr>
            <a:endParaRPr lang="pt-BR" altLang="pt-BR" sz="2800" b="1"/>
          </a:p>
          <a:p>
            <a:pPr marL="609600" indent="-609600">
              <a:buFont typeface="Wingdings" panose="05000000000000000000" pitchFamily="2" charset="2"/>
              <a:buAutoNum type="arabicPeriod"/>
            </a:pPr>
            <a:endParaRPr lang="pt-BR" altLang="pt-BR" sz="2800" b="1"/>
          </a:p>
          <a:p>
            <a:pPr marL="609600" indent="-609600">
              <a:buFont typeface="Wingdings" panose="05000000000000000000" pitchFamily="2" charset="2"/>
              <a:buNone/>
            </a:pPr>
            <a:endParaRPr lang="pt-BR" altLang="pt-BR" sz="2800" b="1"/>
          </a:p>
        </p:txBody>
      </p:sp>
      <p:pic>
        <p:nvPicPr>
          <p:cNvPr id="77828" name="Picture 4"/>
          <p:cNvPicPr>
            <a:picLocks noChangeAspect="1" noChangeArrowheads="1"/>
          </p:cNvPicPr>
          <p:nvPr>
            <p:ph sz="half" idx="2"/>
          </p:nvPr>
        </p:nvPicPr>
        <p:blipFill>
          <a:blip r:embed="rId2">
            <a:lum bright="-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03413" y="2997200"/>
            <a:ext cx="3511550" cy="2898775"/>
          </a:xfrm>
          <a:noFill/>
          <a:ln/>
        </p:spPr>
      </p:pic>
      <p:sp>
        <p:nvSpPr>
          <p:cNvPr id="77829" name="Rectangle 5"/>
          <p:cNvSpPr>
            <a:spLocks noChangeArrowheads="1"/>
          </p:cNvSpPr>
          <p:nvPr/>
        </p:nvSpPr>
        <p:spPr bwMode="auto">
          <a:xfrm>
            <a:off x="3384550" y="6461125"/>
            <a:ext cx="68548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l">
              <a:spcBef>
                <a:spcPct val="0"/>
              </a:spcBef>
            </a:pPr>
            <a:r>
              <a:rPr lang="pt-BR" altLang="pt-BR" sz="2000">
                <a:latin typeface="Arial" panose="020B0604020202020204" pitchFamily="34" charset="0"/>
              </a:rPr>
              <a:t>Chatterji S. Chatterji P Anaesthesia. 27(4):390-5, 1972 Oct</a:t>
            </a:r>
            <a:r>
              <a:rPr lang="pt-BR" altLang="pt-BR" sz="1800"/>
              <a:t> </a:t>
            </a:r>
          </a:p>
        </p:txBody>
      </p:sp>
      <p:sp>
        <p:nvSpPr>
          <p:cNvPr id="77830" name="Text Box 6"/>
          <p:cNvSpPr txBox="1">
            <a:spLocks noChangeArrowheads="1"/>
          </p:cNvSpPr>
          <p:nvPr/>
        </p:nvSpPr>
        <p:spPr bwMode="auto">
          <a:xfrm>
            <a:off x="5791200" y="4149725"/>
            <a:ext cx="3887788" cy="1616075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/>
            <a:r>
              <a:rPr lang="pt-BR" altLang="pt-BR" sz="2000" b="1">
                <a:solidFill>
                  <a:schemeClr val="bg1"/>
                </a:solidFill>
              </a:rPr>
              <a:t>Hiperinsuflação</a:t>
            </a:r>
          </a:p>
          <a:p>
            <a:pPr algn="l"/>
            <a:r>
              <a:rPr lang="pt-BR" altLang="pt-BR" sz="2000" b="1">
                <a:solidFill>
                  <a:schemeClr val="bg1"/>
                </a:solidFill>
              </a:rPr>
              <a:t>Desvio der mediastino</a:t>
            </a:r>
          </a:p>
          <a:p>
            <a:pPr algn="l"/>
            <a:r>
              <a:rPr lang="pt-BR" altLang="pt-BR" sz="2000" b="1">
                <a:solidFill>
                  <a:schemeClr val="bg1"/>
                </a:solidFill>
              </a:rPr>
              <a:t>Rx deve ser feito ins e expirado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BR" altLang="pt-BR" sz="3600"/>
              <a:t>Quatro tipos de obstrução brônquica</a:t>
            </a:r>
          </a:p>
        </p:txBody>
      </p:sp>
      <p:sp>
        <p:nvSpPr>
          <p:cNvPr id="7885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895350" y="1981200"/>
            <a:ext cx="8791575" cy="1981200"/>
          </a:xfrm>
        </p:spPr>
        <p:txBody>
          <a:bodyPr/>
          <a:lstStyle/>
          <a:p>
            <a:pPr marL="609600" indent="-609600">
              <a:buFont typeface="Wingdings" panose="05000000000000000000" pitchFamily="2" charset="2"/>
              <a:buAutoNum type="arabicPeriod"/>
            </a:pPr>
            <a:r>
              <a:rPr lang="pt-BR" altLang="pt-BR" sz="2800" b="1"/>
              <a:t>Obstrução parcial bifásica</a:t>
            </a:r>
          </a:p>
          <a:p>
            <a:pPr marL="609600" indent="-609600">
              <a:buFont typeface="Wingdings" panose="05000000000000000000" pitchFamily="2" charset="2"/>
              <a:buAutoNum type="arabicPeriod"/>
            </a:pPr>
            <a:r>
              <a:rPr lang="pt-BR" altLang="pt-BR" sz="2800" b="1"/>
              <a:t>Obstrução valvular unidirecional expiratória</a:t>
            </a:r>
          </a:p>
          <a:p>
            <a:pPr marL="609600" indent="-609600">
              <a:buFont typeface="Wingdings" panose="05000000000000000000" pitchFamily="2" charset="2"/>
              <a:buAutoNum type="arabicPeriod"/>
            </a:pPr>
            <a:r>
              <a:rPr lang="pt-BR" altLang="pt-BR" sz="2800" b="1"/>
              <a:t>Obstrução valvular unidirecional inspiratória</a:t>
            </a:r>
          </a:p>
          <a:p>
            <a:pPr marL="609600" indent="-609600">
              <a:buFont typeface="Wingdings" panose="05000000000000000000" pitchFamily="2" charset="2"/>
              <a:buNone/>
            </a:pPr>
            <a:endParaRPr lang="pt-BR" altLang="pt-BR" sz="2400" b="1"/>
          </a:p>
          <a:p>
            <a:pPr marL="609600" indent="-609600">
              <a:buFont typeface="Wingdings" panose="05000000000000000000" pitchFamily="2" charset="2"/>
              <a:buNone/>
            </a:pPr>
            <a:endParaRPr lang="pt-BR" altLang="pt-BR" sz="2400" b="1"/>
          </a:p>
          <a:p>
            <a:pPr marL="609600" indent="-609600">
              <a:buFont typeface="Wingdings" panose="05000000000000000000" pitchFamily="2" charset="2"/>
              <a:buAutoNum type="arabicPeriod"/>
            </a:pPr>
            <a:endParaRPr lang="pt-BR" altLang="pt-BR" sz="2400" b="1"/>
          </a:p>
          <a:p>
            <a:pPr marL="609600" indent="-609600">
              <a:buFont typeface="Wingdings" panose="05000000000000000000" pitchFamily="2" charset="2"/>
              <a:buNone/>
            </a:pPr>
            <a:endParaRPr lang="pt-BR" altLang="pt-BR" sz="2400" b="1"/>
          </a:p>
        </p:txBody>
      </p:sp>
      <p:sp>
        <p:nvSpPr>
          <p:cNvPr id="78852" name="Rectangle 4"/>
          <p:cNvSpPr>
            <a:spLocks noChangeArrowheads="1"/>
          </p:cNvSpPr>
          <p:nvPr/>
        </p:nvSpPr>
        <p:spPr bwMode="auto">
          <a:xfrm>
            <a:off x="3384550" y="6461125"/>
            <a:ext cx="68548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l">
              <a:spcBef>
                <a:spcPct val="0"/>
              </a:spcBef>
            </a:pPr>
            <a:r>
              <a:rPr lang="pt-BR" altLang="pt-BR" sz="2000">
                <a:latin typeface="Arial" panose="020B0604020202020204" pitchFamily="34" charset="0"/>
              </a:rPr>
              <a:t>Chatterji S. Chatterji P </a:t>
            </a:r>
            <a:r>
              <a:rPr lang="pt-BR" altLang="pt-BR" sz="2000" i="1">
                <a:latin typeface="Arial" panose="020B0604020202020204" pitchFamily="34" charset="0"/>
              </a:rPr>
              <a:t>Anaesthesia. 27(4):390-5, 1972 Oct</a:t>
            </a:r>
            <a:r>
              <a:rPr lang="pt-BR" altLang="pt-BR" sz="1800"/>
              <a:t> </a:t>
            </a:r>
          </a:p>
        </p:txBody>
      </p:sp>
      <p:sp>
        <p:nvSpPr>
          <p:cNvPr id="78853" name="Text Box 5"/>
          <p:cNvSpPr txBox="1">
            <a:spLocks noChangeArrowheads="1"/>
          </p:cNvSpPr>
          <p:nvPr/>
        </p:nvSpPr>
        <p:spPr bwMode="auto">
          <a:xfrm>
            <a:off x="2406650" y="4076700"/>
            <a:ext cx="7056438" cy="1800225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/>
            <a:r>
              <a:rPr lang="pt-BR" altLang="pt-BR">
                <a:solidFill>
                  <a:schemeClr val="bg2"/>
                </a:solidFill>
              </a:rPr>
              <a:t>CE esférico livre na árvore brônquica que se desloca no sentido distal durante a inspiração e proximal durante a expiração. Produz colapso colapso rápido do pulmão.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BR" altLang="pt-BR" sz="3600"/>
              <a:t>Quatro tipos de obstrução brônquica</a:t>
            </a:r>
          </a:p>
        </p:txBody>
      </p:sp>
      <p:sp>
        <p:nvSpPr>
          <p:cNvPr id="7987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895350" y="1981200"/>
            <a:ext cx="8791575" cy="1981200"/>
          </a:xfrm>
        </p:spPr>
        <p:txBody>
          <a:bodyPr/>
          <a:lstStyle/>
          <a:p>
            <a:pPr marL="609600" indent="-609600">
              <a:lnSpc>
                <a:spcPct val="90000"/>
              </a:lnSpc>
              <a:buFont typeface="Wingdings" panose="05000000000000000000" pitchFamily="2" charset="2"/>
              <a:buAutoNum type="arabicPeriod"/>
            </a:pPr>
            <a:r>
              <a:rPr lang="pt-BR" altLang="pt-BR" sz="2800" b="1"/>
              <a:t>Obstrução parcial bifásica</a:t>
            </a:r>
          </a:p>
          <a:p>
            <a:pPr marL="609600" indent="-609600">
              <a:lnSpc>
                <a:spcPct val="90000"/>
              </a:lnSpc>
              <a:buFont typeface="Wingdings" panose="05000000000000000000" pitchFamily="2" charset="2"/>
              <a:buAutoNum type="arabicPeriod"/>
            </a:pPr>
            <a:r>
              <a:rPr lang="pt-BR" altLang="pt-BR" sz="2800" b="1"/>
              <a:t>Obstrução valvular unidirecional expiratória</a:t>
            </a:r>
          </a:p>
          <a:p>
            <a:pPr marL="609600" indent="-609600">
              <a:lnSpc>
                <a:spcPct val="90000"/>
              </a:lnSpc>
              <a:buFont typeface="Wingdings" panose="05000000000000000000" pitchFamily="2" charset="2"/>
              <a:buAutoNum type="arabicPeriod"/>
            </a:pPr>
            <a:r>
              <a:rPr lang="pt-BR" altLang="pt-BR" sz="2800" b="1"/>
              <a:t>Obstrução valvular unidirecional inspiratória</a:t>
            </a:r>
          </a:p>
          <a:p>
            <a:pPr marL="609600" indent="-609600">
              <a:lnSpc>
                <a:spcPct val="90000"/>
              </a:lnSpc>
              <a:buFont typeface="Wingdings" panose="05000000000000000000" pitchFamily="2" charset="2"/>
              <a:buAutoNum type="arabicPeriod"/>
            </a:pPr>
            <a:r>
              <a:rPr lang="pt-BR" altLang="pt-BR" sz="2800" b="1"/>
              <a:t>Obstrução total </a:t>
            </a:r>
          </a:p>
          <a:p>
            <a:pPr marL="609600" indent="-609600">
              <a:lnSpc>
                <a:spcPct val="90000"/>
              </a:lnSpc>
              <a:buFont typeface="Wingdings" panose="05000000000000000000" pitchFamily="2" charset="2"/>
              <a:buNone/>
            </a:pPr>
            <a:endParaRPr lang="pt-BR" altLang="pt-BR" sz="2400" b="1"/>
          </a:p>
          <a:p>
            <a:pPr marL="609600" indent="-609600">
              <a:lnSpc>
                <a:spcPct val="90000"/>
              </a:lnSpc>
              <a:buFont typeface="Wingdings" panose="05000000000000000000" pitchFamily="2" charset="2"/>
              <a:buNone/>
            </a:pPr>
            <a:endParaRPr lang="pt-BR" altLang="pt-BR" sz="2400" b="1"/>
          </a:p>
          <a:p>
            <a:pPr marL="609600" indent="-609600">
              <a:lnSpc>
                <a:spcPct val="90000"/>
              </a:lnSpc>
              <a:buFont typeface="Wingdings" panose="05000000000000000000" pitchFamily="2" charset="2"/>
              <a:buAutoNum type="arabicPeriod"/>
            </a:pPr>
            <a:endParaRPr lang="pt-BR" altLang="pt-BR" sz="2400" b="1"/>
          </a:p>
          <a:p>
            <a:pPr marL="609600" indent="-609600">
              <a:lnSpc>
                <a:spcPct val="90000"/>
              </a:lnSpc>
              <a:buFont typeface="Wingdings" panose="05000000000000000000" pitchFamily="2" charset="2"/>
              <a:buNone/>
            </a:pPr>
            <a:endParaRPr lang="pt-BR" altLang="pt-BR" sz="2400" b="1"/>
          </a:p>
        </p:txBody>
      </p:sp>
      <p:sp>
        <p:nvSpPr>
          <p:cNvPr id="79876" name="Rectangle 4"/>
          <p:cNvSpPr>
            <a:spLocks noChangeArrowheads="1"/>
          </p:cNvSpPr>
          <p:nvPr/>
        </p:nvSpPr>
        <p:spPr bwMode="auto">
          <a:xfrm>
            <a:off x="3384550" y="6461125"/>
            <a:ext cx="68548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l">
              <a:spcBef>
                <a:spcPct val="0"/>
              </a:spcBef>
            </a:pPr>
            <a:r>
              <a:rPr lang="pt-BR" altLang="pt-BR" sz="2000">
                <a:latin typeface="Arial" panose="020B0604020202020204" pitchFamily="34" charset="0"/>
              </a:rPr>
              <a:t>Chatterji S. Chatterji P Anaesthesia. 27(4):390-5, 1972 Oct</a:t>
            </a:r>
            <a:r>
              <a:rPr lang="pt-BR" altLang="pt-BR" sz="1800"/>
              <a:t> </a:t>
            </a:r>
          </a:p>
        </p:txBody>
      </p:sp>
      <p:sp>
        <p:nvSpPr>
          <p:cNvPr id="79877" name="Text Box 5"/>
          <p:cNvSpPr txBox="1">
            <a:spLocks noChangeArrowheads="1"/>
          </p:cNvSpPr>
          <p:nvPr/>
        </p:nvSpPr>
        <p:spPr bwMode="auto">
          <a:xfrm>
            <a:off x="2982913" y="4149725"/>
            <a:ext cx="6337300" cy="94615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/>
            <a:r>
              <a:rPr lang="pt-BR" altLang="pt-BR">
                <a:solidFill>
                  <a:schemeClr val="bg2"/>
                </a:solidFill>
              </a:rPr>
              <a:t>Consolidação e colapso por reabsorção do ar daquele segmento ou lobo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BR" altLang="pt-BR"/>
              <a:t>ACURÁCIA RADIOLÓGICA</a:t>
            </a:r>
          </a:p>
        </p:txBody>
      </p:sp>
      <p:sp>
        <p:nvSpPr>
          <p:cNvPr id="757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66788" y="1844675"/>
            <a:ext cx="9320212" cy="4179888"/>
          </a:xfrm>
        </p:spPr>
        <p:txBody>
          <a:bodyPr/>
          <a:lstStyle/>
          <a:p>
            <a:pPr>
              <a:buFont typeface="Wingdings" panose="05000000000000000000" pitchFamily="2" charset="2"/>
              <a:buNone/>
            </a:pPr>
            <a:r>
              <a:rPr lang="pt-BR" altLang="pt-BR" sz="2800"/>
              <a:t>	Comparou achados radiológicos e endoscópicos em 83 crianças com suspeita de CE em via aérea.</a:t>
            </a:r>
          </a:p>
          <a:p>
            <a:r>
              <a:rPr lang="pt-BR" altLang="pt-BR" sz="2800"/>
              <a:t>41% das crianças tinham CE</a:t>
            </a:r>
          </a:p>
          <a:p>
            <a:r>
              <a:rPr lang="pt-BR" altLang="pt-BR" sz="2800"/>
              <a:t>24% das crianças com CE tinham RX de tórax normal</a:t>
            </a:r>
          </a:p>
          <a:p>
            <a:endParaRPr lang="pt-BR" altLang="pt-BR" sz="2800"/>
          </a:p>
        </p:txBody>
      </p:sp>
      <p:sp>
        <p:nvSpPr>
          <p:cNvPr id="75780" name="Rectangle 4"/>
          <p:cNvSpPr>
            <a:spLocks noChangeArrowheads="1"/>
          </p:cNvSpPr>
          <p:nvPr/>
        </p:nvSpPr>
        <p:spPr bwMode="auto">
          <a:xfrm>
            <a:off x="4122738" y="6338888"/>
            <a:ext cx="6164262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l">
              <a:spcBef>
                <a:spcPct val="0"/>
              </a:spcBef>
            </a:pPr>
            <a:r>
              <a:rPr lang="pt-BR" altLang="pt-BR" sz="2000">
                <a:latin typeface="Arial" panose="020B0604020202020204" pitchFamily="34" charset="0"/>
                <a:hlinkClick r:id="rId2"/>
              </a:rPr>
              <a:t>Svedstrom E</a:t>
            </a:r>
            <a:r>
              <a:rPr lang="pt-BR" altLang="pt-BR" sz="2000">
                <a:latin typeface="Arial" panose="020B0604020202020204" pitchFamily="34" charset="0"/>
              </a:rPr>
              <a:t> Pediatric Radiology. 19(8):520-2, 1989</a:t>
            </a:r>
            <a:r>
              <a:rPr lang="pt-BR" altLang="pt-BR" i="1"/>
              <a:t> </a:t>
            </a:r>
          </a:p>
        </p:txBody>
      </p:sp>
      <p:sp>
        <p:nvSpPr>
          <p:cNvPr id="75781" name="Text Box 5"/>
          <p:cNvSpPr txBox="1">
            <a:spLocks noChangeArrowheads="1"/>
          </p:cNvSpPr>
          <p:nvPr/>
        </p:nvSpPr>
        <p:spPr bwMode="auto">
          <a:xfrm>
            <a:off x="3055938" y="4508500"/>
            <a:ext cx="4967287" cy="1160463"/>
          </a:xfrm>
          <a:prstGeom prst="rect">
            <a:avLst/>
          </a:prstGeom>
          <a:solidFill>
            <a:schemeClr val="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/>
            <a:r>
              <a:rPr lang="pt-BR" altLang="pt-BR" b="1">
                <a:solidFill>
                  <a:schemeClr val="bg1"/>
                </a:solidFill>
              </a:rPr>
              <a:t>SENSIBILIDADE: 	67%</a:t>
            </a:r>
          </a:p>
          <a:p>
            <a:pPr algn="l"/>
            <a:r>
              <a:rPr lang="pt-BR" altLang="pt-BR" b="1">
                <a:solidFill>
                  <a:schemeClr val="bg1"/>
                </a:solidFill>
              </a:rPr>
              <a:t>ESPECIFICIDADE: 	68%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BR" altLang="pt-BR" sz="3600"/>
              <a:t>Achados Radiológicos </a:t>
            </a:r>
            <a:br>
              <a:rPr lang="pt-BR" altLang="pt-BR" sz="3600"/>
            </a:br>
            <a:r>
              <a:rPr lang="pt-BR" altLang="pt-BR" sz="3600"/>
              <a:t>Revisão de 343 casos</a:t>
            </a:r>
          </a:p>
        </p:txBody>
      </p:sp>
      <p:sp>
        <p:nvSpPr>
          <p:cNvPr id="819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None/>
            </a:pPr>
            <a:r>
              <a:rPr lang="pt-BR" altLang="pt-BR"/>
              <a:t>Tipos de CE: 94,5% orgânicos </a:t>
            </a:r>
          </a:p>
          <a:p>
            <a:pPr>
              <a:buFont typeface="Wingdings" panose="05000000000000000000" pitchFamily="2" charset="2"/>
              <a:buNone/>
            </a:pPr>
            <a:r>
              <a:rPr lang="pt-BR" altLang="pt-BR"/>
              <a:t>Índice diagnóstico pela radiografia:</a:t>
            </a:r>
          </a:p>
          <a:p>
            <a:pPr>
              <a:buFont typeface="Wingdings" panose="05000000000000000000" pitchFamily="2" charset="2"/>
              <a:buNone/>
            </a:pPr>
            <a:endParaRPr lang="pt-BR" altLang="pt-BR"/>
          </a:p>
          <a:p>
            <a:r>
              <a:rPr lang="pt-BR" altLang="pt-BR"/>
              <a:t>CE em brônquios fonte: 	68%</a:t>
            </a:r>
          </a:p>
          <a:p>
            <a:r>
              <a:rPr lang="pt-BR" altLang="pt-BR"/>
              <a:t>CE em brônquios lobares: 	64,5%</a:t>
            </a:r>
          </a:p>
          <a:p>
            <a:r>
              <a:rPr lang="pt-BR" altLang="pt-BR"/>
              <a:t>Traquéia:				22%</a:t>
            </a:r>
          </a:p>
          <a:p>
            <a:r>
              <a:rPr lang="pt-BR" altLang="pt-BR"/>
              <a:t>Laringe:					0%</a:t>
            </a:r>
          </a:p>
          <a:p>
            <a:endParaRPr lang="pt-BR" altLang="pt-BR"/>
          </a:p>
          <a:p>
            <a:endParaRPr lang="pt-BR" altLang="pt-BR"/>
          </a:p>
        </p:txBody>
      </p:sp>
      <p:sp>
        <p:nvSpPr>
          <p:cNvPr id="81924" name="Rectangle 4"/>
          <p:cNvSpPr>
            <a:spLocks noChangeArrowheads="1"/>
          </p:cNvSpPr>
          <p:nvPr/>
        </p:nvSpPr>
        <p:spPr bwMode="auto">
          <a:xfrm>
            <a:off x="1258888" y="6461125"/>
            <a:ext cx="90582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l">
              <a:spcBef>
                <a:spcPct val="0"/>
              </a:spcBef>
            </a:pPr>
            <a:r>
              <a:rPr lang="pt-BR" altLang="pt-BR" sz="2000">
                <a:latin typeface="Arial" panose="020B0604020202020204" pitchFamily="34" charset="0"/>
                <a:hlinkClick r:id="rId2"/>
              </a:rPr>
              <a:t>Mu LC</a:t>
            </a:r>
            <a:r>
              <a:rPr lang="pt-BR" altLang="pt-BR" sz="2000">
                <a:latin typeface="Arial" panose="020B0604020202020204" pitchFamily="34" charset="0"/>
              </a:rPr>
              <a:t>. </a:t>
            </a:r>
            <a:r>
              <a:rPr lang="pt-BR" altLang="pt-BR" sz="2000">
                <a:latin typeface="Arial" panose="020B0604020202020204" pitchFamily="34" charset="0"/>
                <a:hlinkClick r:id="rId3"/>
              </a:rPr>
              <a:t>Sun DQ</a:t>
            </a:r>
            <a:r>
              <a:rPr lang="pt-BR" altLang="pt-BR" sz="2000">
                <a:latin typeface="Arial" panose="020B0604020202020204" pitchFamily="34" charset="0"/>
              </a:rPr>
              <a:t>  Journal of Laryngology &amp; Otology. 104(10):778-82, 1990 Oct</a:t>
            </a:r>
            <a:r>
              <a:rPr lang="pt-BR" altLang="pt-BR" sz="2000"/>
              <a:t>.</a:t>
            </a:r>
            <a:r>
              <a:rPr lang="pt-BR" altLang="pt-BR" sz="1800"/>
              <a:t> 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3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BR" altLang="pt-BR"/>
              <a:t>CE metálico</a:t>
            </a:r>
          </a:p>
        </p:txBody>
      </p:sp>
      <p:sp>
        <p:nvSpPr>
          <p:cNvPr id="63494" name="Rectangle 6"/>
          <p:cNvSpPr>
            <a:spLocks noChangeArrowheads="1"/>
          </p:cNvSpPr>
          <p:nvPr/>
        </p:nvSpPr>
        <p:spPr bwMode="auto">
          <a:xfrm>
            <a:off x="4905375" y="6461125"/>
            <a:ext cx="53816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spcBef>
                <a:spcPct val="0"/>
              </a:spcBef>
            </a:pPr>
            <a:r>
              <a:rPr lang="pt-BR" altLang="pt-BR" sz="2000">
                <a:latin typeface="Arial" panose="020B0604020202020204" pitchFamily="34" charset="0"/>
              </a:rPr>
              <a:t>SERVIÇO DE BRONCOSCOPIA  HC-FMUSP</a:t>
            </a:r>
          </a:p>
        </p:txBody>
      </p:sp>
      <p:pic>
        <p:nvPicPr>
          <p:cNvPr id="63498" name="Picture 10" descr="DSC00886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90750" y="1844675"/>
            <a:ext cx="5486400" cy="411480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BR" altLang="pt-BR"/>
              <a:t>CE metálico</a:t>
            </a:r>
          </a:p>
        </p:txBody>
      </p:sp>
      <p:pic>
        <p:nvPicPr>
          <p:cNvPr id="70662" name="Picture 6" descr="RX parafuso PA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708275"/>
            <a:ext cx="4167188" cy="2814638"/>
          </a:xfrm>
        </p:spPr>
      </p:pic>
      <p:pic>
        <p:nvPicPr>
          <p:cNvPr id="70663" name="Picture 7" descr="RX parafuso perfil"/>
          <p:cNvPicPr>
            <a:picLocks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279900" y="1989138"/>
            <a:ext cx="3170238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0665" name="Picture 9" descr="ce parafuso perfil"/>
          <p:cNvPicPr>
            <a:picLocks noChangeAspect="1" noChangeArrowheads="1"/>
          </p:cNvPicPr>
          <p:nvPr>
            <p:ph sz="quarter" idx="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553325" y="2781300"/>
            <a:ext cx="2733675" cy="1981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0667" name="Rectangle 11"/>
          <p:cNvSpPr>
            <a:spLocks noChangeArrowheads="1"/>
          </p:cNvSpPr>
          <p:nvPr/>
        </p:nvSpPr>
        <p:spPr bwMode="auto">
          <a:xfrm>
            <a:off x="4762500" y="6461125"/>
            <a:ext cx="55245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0"/>
              </a:spcBef>
            </a:pPr>
            <a:r>
              <a:rPr lang="pt-BR" altLang="pt-BR" sz="2000">
                <a:latin typeface="Arial" panose="020B0604020202020204" pitchFamily="34" charset="0"/>
              </a:rPr>
              <a:t>SERVIÇO DE BRONCOSCOPIA  HC-FMUSP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BR" altLang="pt-BR"/>
              <a:t>Aspectos clínicos</a:t>
            </a:r>
          </a:p>
        </p:txBody>
      </p:sp>
      <p:sp>
        <p:nvSpPr>
          <p:cNvPr id="942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pt-BR" altLang="pt-BR" b="1"/>
              <a:t>Mortalidade em torno de 3000 casos por ano nos EUA.</a:t>
            </a:r>
          </a:p>
          <a:p>
            <a:pPr>
              <a:lnSpc>
                <a:spcPct val="90000"/>
              </a:lnSpc>
            </a:pPr>
            <a:r>
              <a:rPr lang="pt-BR" altLang="pt-BR" b="1"/>
              <a:t>Comportamento bimodal:</a:t>
            </a:r>
          </a:p>
          <a:p>
            <a:pPr>
              <a:lnSpc>
                <a:spcPct val="90000"/>
              </a:lnSpc>
              <a:buFontTx/>
              <a:buChar char="-"/>
            </a:pPr>
            <a:r>
              <a:rPr lang="pt-BR" altLang="pt-BR" b="1"/>
              <a:t>1a 3 anos</a:t>
            </a:r>
          </a:p>
          <a:p>
            <a:pPr>
              <a:lnSpc>
                <a:spcPct val="90000"/>
              </a:lnSpc>
              <a:buFontTx/>
              <a:buChar char="-"/>
            </a:pPr>
            <a:r>
              <a:rPr lang="pt-BR" altLang="pt-BR" b="1"/>
              <a:t>10 a 11 anos</a:t>
            </a:r>
          </a:p>
          <a:p>
            <a:pPr>
              <a:lnSpc>
                <a:spcPct val="90000"/>
              </a:lnSpc>
            </a:pPr>
            <a:r>
              <a:rPr lang="pt-BR" altLang="pt-BR" b="1"/>
              <a:t>Mais comum em meninos. Razão 3:2</a:t>
            </a:r>
          </a:p>
          <a:p>
            <a:pPr>
              <a:lnSpc>
                <a:spcPct val="90000"/>
              </a:lnSpc>
            </a:pPr>
            <a:r>
              <a:rPr lang="pt-BR" altLang="pt-BR" b="1"/>
              <a:t>Em 25% dos casos o diagnóstico é feito tardiamente</a:t>
            </a:r>
          </a:p>
        </p:txBody>
      </p:sp>
      <p:sp>
        <p:nvSpPr>
          <p:cNvPr id="94212" name="Text Box 4"/>
          <p:cNvSpPr txBox="1">
            <a:spLocks noChangeArrowheads="1"/>
          </p:cNvSpPr>
          <p:nvPr/>
        </p:nvSpPr>
        <p:spPr bwMode="auto">
          <a:xfrm>
            <a:off x="2590800" y="6324600"/>
            <a:ext cx="7696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/>
            <a:r>
              <a:rPr lang="pt-BR" altLang="pt-BR" sz="2400">
                <a:latin typeface="Arial" panose="020B0604020202020204" pitchFamily="34" charset="0"/>
              </a:rPr>
              <a:t>Mantel K Eur.J Pediatric 1986; 145:211-6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9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BR" altLang="pt-BR"/>
              <a:t>CE plástico</a:t>
            </a:r>
          </a:p>
        </p:txBody>
      </p:sp>
      <p:pic>
        <p:nvPicPr>
          <p:cNvPr id="65541" name="Picture 5" descr="RX ce flor PA"/>
          <p:cNvPicPr>
            <a:picLocks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916113"/>
            <a:ext cx="4167188" cy="35020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5543" name="Picture 7" descr="RX ce flor perfil"/>
          <p:cNvPicPr>
            <a:picLocks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206875" y="1989138"/>
            <a:ext cx="2660650" cy="34559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5545" name="Picture 9" descr="ce flor no bronquio 2 m"/>
          <p:cNvPicPr>
            <a:picLocks noChangeAspect="1" noChangeArrowheads="1"/>
          </p:cNvPicPr>
          <p:nvPr>
            <p:ph sz="quarter" idx="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905625" y="1989138"/>
            <a:ext cx="3381375" cy="33845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5547" name="Rectangle 11"/>
          <p:cNvSpPr>
            <a:spLocks noChangeArrowheads="1"/>
          </p:cNvSpPr>
          <p:nvPr/>
        </p:nvSpPr>
        <p:spPr bwMode="auto">
          <a:xfrm>
            <a:off x="5883275" y="6491288"/>
            <a:ext cx="440372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spcBef>
                <a:spcPct val="0"/>
              </a:spcBef>
            </a:pPr>
            <a:r>
              <a:rPr lang="pt-BR" altLang="pt-BR" sz="1800"/>
              <a:t>SERVIÇO DE BRONCOSCOPIA  HC-FMUSP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BR" altLang="pt-BR"/>
              <a:t>CE vegetal</a:t>
            </a:r>
          </a:p>
        </p:txBody>
      </p:sp>
      <p:sp>
        <p:nvSpPr>
          <p:cNvPr id="73733" name="Rectangle 5"/>
          <p:cNvSpPr>
            <a:spLocks noChangeArrowheads="1"/>
          </p:cNvSpPr>
          <p:nvPr/>
        </p:nvSpPr>
        <p:spPr bwMode="auto">
          <a:xfrm>
            <a:off x="4905375" y="6461125"/>
            <a:ext cx="53816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spcBef>
                <a:spcPct val="0"/>
              </a:spcBef>
            </a:pPr>
            <a:r>
              <a:rPr lang="pt-BR" altLang="pt-BR" sz="2000">
                <a:latin typeface="Arial" panose="020B0604020202020204" pitchFamily="34" charset="0"/>
              </a:rPr>
              <a:t>SERVIÇO DE BRONCOSCOPIA  HC-FMUSP</a:t>
            </a:r>
          </a:p>
        </p:txBody>
      </p:sp>
      <p:pic>
        <p:nvPicPr>
          <p:cNvPr id="73738" name="Picture 10" descr="RX pinha nl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00150" y="2346325"/>
            <a:ext cx="4664075" cy="3786188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739" name="Picture 11" descr="pinha ce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51563" y="2997200"/>
            <a:ext cx="3744912" cy="2630488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BR" altLang="pt-BR"/>
              <a:t>CE em laringe</a:t>
            </a:r>
          </a:p>
        </p:txBody>
      </p:sp>
      <p:sp>
        <p:nvSpPr>
          <p:cNvPr id="8089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79450" y="1916113"/>
            <a:ext cx="4519613" cy="2952750"/>
          </a:xfrm>
        </p:spPr>
        <p:txBody>
          <a:bodyPr/>
          <a:lstStyle/>
          <a:p>
            <a:pPr>
              <a:buFont typeface="Wingdings" panose="05000000000000000000" pitchFamily="2" charset="2"/>
              <a:buNone/>
            </a:pPr>
            <a:r>
              <a:rPr lang="pt-BR" altLang="pt-BR"/>
              <a:t>	</a:t>
            </a:r>
            <a:r>
              <a:rPr lang="pt-BR" altLang="pt-BR" sz="2400"/>
              <a:t>Criança de 1 ano e 1 mês com quadro de estridor laríngeo alto causado pala inalação de enfeite natalino</a:t>
            </a:r>
          </a:p>
        </p:txBody>
      </p:sp>
      <p:sp>
        <p:nvSpPr>
          <p:cNvPr id="80900" name="Rectangle 4"/>
          <p:cNvSpPr>
            <a:spLocks noGrp="1" noChangeArrowheads="1"/>
          </p:cNvSpPr>
          <p:nvPr>
            <p:ph sz="half" idx="2"/>
          </p:nvPr>
        </p:nvSpPr>
        <p:spPr/>
        <p:txBody>
          <a:bodyPr/>
          <a:lstStyle/>
          <a:p>
            <a:endParaRPr lang="pt-BR" altLang="pt-BR" sz="2800"/>
          </a:p>
        </p:txBody>
      </p:sp>
      <p:pic>
        <p:nvPicPr>
          <p:cNvPr id="80901" name="Picture 5" descr="Graphi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7963" y="0"/>
            <a:ext cx="2938462" cy="6454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0902" name="Rectangle 6"/>
          <p:cNvSpPr>
            <a:spLocks noChangeArrowheads="1"/>
          </p:cNvSpPr>
          <p:nvPr/>
        </p:nvSpPr>
        <p:spPr bwMode="auto">
          <a:xfrm>
            <a:off x="0" y="6453188"/>
            <a:ext cx="10287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>
              <a:spcBef>
                <a:spcPct val="0"/>
              </a:spcBef>
            </a:pPr>
            <a:r>
              <a:rPr lang="pt-BR" altLang="pt-BR" sz="2000">
                <a:latin typeface="Arial" panose="020B0604020202020204" pitchFamily="34" charset="0"/>
              </a:rPr>
              <a:t>Robinson, P J. Journal of Paediatrics &amp; Child Health. 39(6):477-479, Aug 2003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8" name="Rectangle 8"/>
          <p:cNvSpPr>
            <a:spLocks noChangeArrowheads="1"/>
          </p:cNvSpPr>
          <p:nvPr/>
        </p:nvSpPr>
        <p:spPr bwMode="auto">
          <a:xfrm>
            <a:off x="-1073150" y="6477000"/>
            <a:ext cx="11360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r">
              <a:spcBef>
                <a:spcPct val="0"/>
              </a:spcBef>
            </a:pPr>
            <a:r>
              <a:rPr lang="pt-BR" altLang="pt-BR" sz="2000">
                <a:latin typeface="Arial" panose="020B0604020202020204" pitchFamily="34" charset="0"/>
              </a:rPr>
              <a:t>MGG </a:t>
            </a:r>
            <a:endParaRPr lang="pt-BR" altLang="pt-BR" sz="1800"/>
          </a:p>
        </p:txBody>
      </p:sp>
      <p:sp>
        <p:nvSpPr>
          <p:cNvPr id="30729" name="Rectangle 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BR" altLang="pt-BR" sz="3600"/>
              <a:t>TOMOGRAFIA COMPUTADORIZADA</a:t>
            </a:r>
          </a:p>
        </p:txBody>
      </p:sp>
      <p:pic>
        <p:nvPicPr>
          <p:cNvPr id="30730" name="Picture 10" descr="ce"/>
          <p:cNvPicPr>
            <a:picLocks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44625" y="1916113"/>
            <a:ext cx="3738563" cy="45370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7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BR" altLang="pt-BR"/>
              <a:t>Fluoroscopia</a:t>
            </a:r>
          </a:p>
        </p:txBody>
      </p:sp>
      <p:pic>
        <p:nvPicPr>
          <p:cNvPr id="115716" name="Picture 4" descr="radioscopia parafuso 1"/>
          <p:cNvPicPr>
            <a:picLocks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35213" y="1916113"/>
            <a:ext cx="5327650" cy="43703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15719" name="Rectangle 7"/>
          <p:cNvSpPr>
            <a:spLocks noChangeArrowheads="1"/>
          </p:cNvSpPr>
          <p:nvPr/>
        </p:nvSpPr>
        <p:spPr bwMode="auto">
          <a:xfrm>
            <a:off x="4905375" y="6461125"/>
            <a:ext cx="53816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spcBef>
                <a:spcPct val="0"/>
              </a:spcBef>
            </a:pPr>
            <a:r>
              <a:rPr lang="pt-BR" altLang="pt-BR" sz="2000">
                <a:latin typeface="Arial" panose="020B0604020202020204" pitchFamily="34" charset="0"/>
              </a:rPr>
              <a:t>SERVIÇO DE BRONCOSCOPIA  HC-FMUSP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BR" altLang="pt-BR"/>
              <a:t>CINTILOGRAFIA</a:t>
            </a:r>
          </a:p>
        </p:txBody>
      </p:sp>
      <p:sp>
        <p:nvSpPr>
          <p:cNvPr id="20487" name="Rectangle 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ctr">
              <a:buFont typeface="Wingdings" panose="05000000000000000000" pitchFamily="2" charset="2"/>
              <a:buNone/>
            </a:pPr>
            <a:r>
              <a:rPr lang="pt-BR" altLang="pt-BR"/>
              <a:t>ESTUDO DE INALAÇÃO - PERFUSÃO</a:t>
            </a:r>
          </a:p>
        </p:txBody>
      </p:sp>
      <p:pic>
        <p:nvPicPr>
          <p:cNvPr id="20485" name="Picture 5" descr="Graphic"/>
          <p:cNvPicPr>
            <a:picLocks noChangeAspect="1" noChangeArrowheads="1"/>
          </p:cNvPicPr>
          <p:nvPr/>
        </p:nvPicPr>
        <p:blipFill>
          <a:blip r:embed="rId2">
            <a:lum brigh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2688" y="2546350"/>
            <a:ext cx="8569325" cy="3154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486" name="Rectangle 6"/>
          <p:cNvSpPr>
            <a:spLocks noChangeArrowheads="1"/>
          </p:cNvSpPr>
          <p:nvPr/>
        </p:nvSpPr>
        <p:spPr bwMode="auto">
          <a:xfrm>
            <a:off x="1384300" y="6461125"/>
            <a:ext cx="89027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l">
              <a:spcBef>
                <a:spcPct val="0"/>
              </a:spcBef>
            </a:pPr>
            <a:r>
              <a:rPr lang="pt-BR" altLang="pt-BR" sz="2000">
                <a:latin typeface="Arial" panose="020B0604020202020204" pitchFamily="34" charset="0"/>
              </a:rPr>
              <a:t>Tseng, New England Journal of Medicine. 334(6):406-407, February 8, 1996</a:t>
            </a:r>
            <a:r>
              <a:rPr lang="pt-BR" altLang="pt-BR" sz="2000">
                <a:solidFill>
                  <a:srgbClr val="FFFF99"/>
                </a:solidFill>
                <a:latin typeface="Arial" panose="020B0604020202020204" pitchFamily="34" charset="0"/>
              </a:rPr>
              <a:t>.</a:t>
            </a:r>
            <a:r>
              <a:rPr lang="pt-BR" altLang="pt-BR" sz="1800"/>
              <a:t> 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BR" altLang="pt-BR" sz="3600"/>
              <a:t>Tratamento endoscópico</a:t>
            </a:r>
            <a:br>
              <a:rPr lang="pt-BR" altLang="pt-BR" sz="3600"/>
            </a:br>
            <a:r>
              <a:rPr lang="pt-BR" altLang="pt-BR" sz="3600"/>
              <a:t>Avaliação pelo ap. flexível</a:t>
            </a:r>
          </a:p>
        </p:txBody>
      </p:sp>
      <p:graphicFrame>
        <p:nvGraphicFramePr>
          <p:cNvPr id="120835" name="Object 3"/>
          <p:cNvGraphicFramePr>
            <a:graphicFrameLocks noChangeAspect="1"/>
          </p:cNvGraphicFramePr>
          <p:nvPr/>
        </p:nvGraphicFramePr>
        <p:xfrm>
          <a:off x="895350" y="1916113"/>
          <a:ext cx="5688013" cy="426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0837" name="Foto do Photo Editor" r:id="rId4" imgW="4571429" imgH="3428571" progId="MSPhotoEd.3">
                  <p:embed/>
                </p:oleObj>
              </mc:Choice>
              <mc:Fallback>
                <p:oleObj name="Foto do Photo Editor" r:id="rId4" imgW="4571429" imgH="3428571" progId="MSPhotoEd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lum bright="20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95350" y="1916113"/>
                        <a:ext cx="5688013" cy="4267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0836" name="Rectangle 4"/>
          <p:cNvSpPr>
            <a:spLocks noChangeArrowheads="1"/>
          </p:cNvSpPr>
          <p:nvPr/>
        </p:nvSpPr>
        <p:spPr bwMode="auto">
          <a:xfrm>
            <a:off x="4905375" y="6461125"/>
            <a:ext cx="53816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spcBef>
                <a:spcPct val="0"/>
              </a:spcBef>
            </a:pPr>
            <a:r>
              <a:rPr lang="pt-BR" altLang="pt-BR" sz="2000">
                <a:latin typeface="Arial" panose="020B0604020202020204" pitchFamily="34" charset="0"/>
              </a:rPr>
              <a:t>SERVIÇO DE BRONCOSCOPIA  HC-FMUSP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BR" altLang="pt-BR" sz="3600"/>
              <a:t>Tratamento endoscópico </a:t>
            </a:r>
            <a:br>
              <a:rPr lang="pt-BR" altLang="pt-BR" sz="3600"/>
            </a:br>
            <a:r>
              <a:rPr lang="pt-BR" altLang="pt-BR" sz="3600"/>
              <a:t>Inspeção pelo aparelho rígido</a:t>
            </a:r>
          </a:p>
        </p:txBody>
      </p:sp>
      <p:graphicFrame>
        <p:nvGraphicFramePr>
          <p:cNvPr id="124931" name="Object 3"/>
          <p:cNvGraphicFramePr>
            <a:graphicFrameLocks noChangeAspect="1"/>
          </p:cNvGraphicFramePr>
          <p:nvPr/>
        </p:nvGraphicFramePr>
        <p:xfrm>
          <a:off x="966788" y="1844675"/>
          <a:ext cx="6130925" cy="4598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4933" name="Foto do Photo Editor" r:id="rId4" imgW="4571429" imgH="3428571" progId="MSPhotoEd.3">
                  <p:embed/>
                </p:oleObj>
              </mc:Choice>
              <mc:Fallback>
                <p:oleObj name="Foto do Photo Editor" r:id="rId4" imgW="4571429" imgH="3428571" progId="MSPhotoEd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lum bright="20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66788" y="1844675"/>
                        <a:ext cx="6130925" cy="45989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4932" name="Rectangle 4"/>
          <p:cNvSpPr>
            <a:spLocks noChangeArrowheads="1"/>
          </p:cNvSpPr>
          <p:nvPr/>
        </p:nvSpPr>
        <p:spPr bwMode="auto">
          <a:xfrm>
            <a:off x="4905375" y="6461125"/>
            <a:ext cx="53816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spcBef>
                <a:spcPct val="0"/>
              </a:spcBef>
            </a:pPr>
            <a:r>
              <a:rPr lang="pt-BR" altLang="pt-BR" sz="2000">
                <a:solidFill>
                  <a:srgbClr val="FFFF99"/>
                </a:solidFill>
                <a:latin typeface="Arial" panose="020B0604020202020204" pitchFamily="34" charset="0"/>
              </a:rPr>
              <a:t>SERVIÇO DE BRONCOSCOPIA  HC-FMUSP</a:t>
            </a:r>
            <a:endParaRPr lang="pt-BR" altLang="pt-BR" sz="2000" i="1">
              <a:solidFill>
                <a:srgbClr val="FFFF99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BR" altLang="pt-BR"/>
              <a:t>Remoção com pinça</a:t>
            </a:r>
          </a:p>
        </p:txBody>
      </p:sp>
      <p:graphicFrame>
        <p:nvGraphicFramePr>
          <p:cNvPr id="126979" name="Object 3"/>
          <p:cNvGraphicFramePr>
            <a:graphicFrameLocks noChangeAspect="1"/>
          </p:cNvGraphicFramePr>
          <p:nvPr/>
        </p:nvGraphicFramePr>
        <p:xfrm>
          <a:off x="966788" y="1881188"/>
          <a:ext cx="5905500" cy="4429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6981" name="Foto do Photo Editor" r:id="rId4" imgW="4571429" imgH="3428571" progId="MSPhotoEd.3">
                  <p:embed/>
                </p:oleObj>
              </mc:Choice>
              <mc:Fallback>
                <p:oleObj name="Foto do Photo Editor" r:id="rId4" imgW="4571429" imgH="3428571" progId="MSPhotoEd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lum bright="20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66788" y="1881188"/>
                        <a:ext cx="5905500" cy="44291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6980" name="Rectangle 4"/>
          <p:cNvSpPr>
            <a:spLocks noChangeArrowheads="1"/>
          </p:cNvSpPr>
          <p:nvPr/>
        </p:nvSpPr>
        <p:spPr bwMode="auto">
          <a:xfrm>
            <a:off x="5883275" y="6519863"/>
            <a:ext cx="43338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spcBef>
                <a:spcPct val="0"/>
              </a:spcBef>
            </a:pPr>
            <a:r>
              <a:rPr lang="pt-BR" altLang="pt-BR" sz="1600">
                <a:latin typeface="Arial" panose="020B0604020202020204" pitchFamily="34" charset="0"/>
              </a:rPr>
              <a:t>SERVIÇO DE BRONCOSCOPIA  HC-FMUSP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BR" altLang="pt-BR"/>
              <a:t>Hiperinsuflação</a:t>
            </a:r>
          </a:p>
        </p:txBody>
      </p:sp>
      <p:graphicFrame>
        <p:nvGraphicFramePr>
          <p:cNvPr id="163843" name="Object 3"/>
          <p:cNvGraphicFramePr>
            <a:graphicFrameLocks noChangeAspect="1"/>
          </p:cNvGraphicFramePr>
          <p:nvPr/>
        </p:nvGraphicFramePr>
        <p:xfrm>
          <a:off x="0" y="1943100"/>
          <a:ext cx="6553200" cy="4914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3844" name="Foto do Photo Editor" r:id="rId4" imgW="4571429" imgH="3428571" progId="MSPhotoEd.3">
                  <p:embed/>
                </p:oleObj>
              </mc:Choice>
              <mc:Fallback>
                <p:oleObj name="Foto do Photo Editor" r:id="rId4" imgW="4571429" imgH="3428571" progId="MSPhotoEd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943100"/>
                        <a:ext cx="6553200" cy="4914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BR" altLang="pt-BR"/>
              <a:t>Causas da aspiração</a:t>
            </a:r>
          </a:p>
        </p:txBody>
      </p:sp>
      <p:sp>
        <p:nvSpPr>
          <p:cNvPr id="962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pt-BR" altLang="pt-BR" b="1"/>
              <a:t>ADULTOS:</a:t>
            </a:r>
          </a:p>
          <a:p>
            <a:pPr>
              <a:lnSpc>
                <a:spcPct val="90000"/>
              </a:lnSpc>
            </a:pPr>
            <a:r>
              <a:rPr lang="pt-BR" altLang="pt-BR" b="1"/>
              <a:t>Aspiração acidental de peças odontológicas.</a:t>
            </a:r>
          </a:p>
          <a:p>
            <a:pPr>
              <a:lnSpc>
                <a:spcPct val="90000"/>
              </a:lnSpc>
            </a:pPr>
            <a:r>
              <a:rPr lang="pt-BR" altLang="pt-BR" b="1"/>
              <a:t>Fragmentação de tubos de traqueostomia</a:t>
            </a:r>
          </a:p>
          <a:p>
            <a:pPr>
              <a:lnSpc>
                <a:spcPct val="90000"/>
              </a:lnSpc>
            </a:pPr>
            <a:r>
              <a:rPr lang="pt-BR" altLang="pt-BR" b="1"/>
              <a:t>Perda da consciência durante acidentes ou intoxicações. </a:t>
            </a:r>
          </a:p>
          <a:p>
            <a:pPr>
              <a:lnSpc>
                <a:spcPct val="90000"/>
              </a:lnSpc>
            </a:pPr>
            <a:r>
              <a:rPr lang="pt-BR" altLang="pt-BR" b="1"/>
              <a:t>Distúrbio neurológico.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endParaRPr lang="pt-BR" altLang="pt-BR" b="1"/>
          </a:p>
        </p:txBody>
      </p:sp>
      <p:sp>
        <p:nvSpPr>
          <p:cNvPr id="96260" name="Text Box 4"/>
          <p:cNvSpPr txBox="1">
            <a:spLocks noChangeArrowheads="1"/>
          </p:cNvSpPr>
          <p:nvPr/>
        </p:nvSpPr>
        <p:spPr bwMode="auto">
          <a:xfrm>
            <a:off x="1543050" y="6461125"/>
            <a:ext cx="87439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/>
            <a:r>
              <a:rPr lang="pt-BR" altLang="pt-BR" sz="2000">
                <a:latin typeface="Arial" panose="020B0604020202020204" pitchFamily="34" charset="0"/>
              </a:rPr>
              <a:t>Prakash Udaya B. </a:t>
            </a:r>
            <a:r>
              <a:rPr lang="pt-BR" altLang="pt-BR" sz="2000" i="1">
                <a:latin typeface="Arial" panose="020B0604020202020204" pitchFamily="34" charset="0"/>
              </a:rPr>
              <a:t>Bronchoscopy</a:t>
            </a:r>
            <a:r>
              <a:rPr lang="pt-BR" altLang="pt-BR" sz="2000">
                <a:latin typeface="Arial" panose="020B0604020202020204" pitchFamily="34" charset="0"/>
              </a:rPr>
              <a:t>  Raven Press1992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5890" name="Object 2"/>
          <p:cNvGraphicFramePr>
            <a:graphicFrameLocks noChangeAspect="1"/>
          </p:cNvGraphicFramePr>
          <p:nvPr/>
        </p:nvGraphicFramePr>
        <p:xfrm>
          <a:off x="5257800" y="2438400"/>
          <a:ext cx="5029200" cy="4124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5893" name="Foto do Photo Editor" r:id="rId4" imgW="19400000" imgH="15914286" progId="MSPhotoEd.3">
                  <p:embed/>
                </p:oleObj>
              </mc:Choice>
              <mc:Fallback>
                <p:oleObj name="Foto do Photo Editor" r:id="rId4" imgW="19400000" imgH="15914286" progId="MSPhotoEd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57800" y="2438400"/>
                        <a:ext cx="5029200" cy="41243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5891" name="Object 3"/>
          <p:cNvGraphicFramePr>
            <a:graphicFrameLocks noChangeAspect="1"/>
          </p:cNvGraphicFramePr>
          <p:nvPr/>
        </p:nvGraphicFramePr>
        <p:xfrm>
          <a:off x="0" y="2362200"/>
          <a:ext cx="4876800" cy="4119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5894" name="Foto do Photo Editor" r:id="rId6" imgW="20342857" imgH="17180952" progId="MSPhotoEd.3">
                  <p:embed/>
                </p:oleObj>
              </mc:Choice>
              <mc:Fallback>
                <p:oleObj name="Foto do Photo Editor" r:id="rId6" imgW="20342857" imgH="17180952" progId="MSPhotoEd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2362200"/>
                        <a:ext cx="4876800" cy="41195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589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BR" altLang="pt-BR"/>
              <a:t>Fluoroscopia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BR" altLang="pt-BR"/>
              <a:t>Localização dos CE</a:t>
            </a:r>
          </a:p>
        </p:txBody>
      </p:sp>
      <p:sp>
        <p:nvSpPr>
          <p:cNvPr id="1679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lvl="1"/>
            <a:endParaRPr lang="pt-BR" altLang="pt-BR" sz="3600"/>
          </a:p>
          <a:p>
            <a:pPr lvl="1"/>
            <a:r>
              <a:rPr lang="pt-BR" altLang="pt-BR" sz="3600"/>
              <a:t> 56% em brônquio fonte direito</a:t>
            </a:r>
          </a:p>
          <a:p>
            <a:pPr lvl="1"/>
            <a:r>
              <a:rPr lang="pt-BR" altLang="pt-BR" sz="3600"/>
              <a:t> 39% em brônquio fonte esquerdo</a:t>
            </a:r>
          </a:p>
          <a:p>
            <a:pPr lvl="1"/>
            <a:r>
              <a:rPr lang="pt-BR" altLang="pt-BR" sz="3600"/>
              <a:t> 5% em subglote</a:t>
            </a:r>
          </a:p>
          <a:p>
            <a:pPr lvl="1">
              <a:buFontTx/>
              <a:buNone/>
            </a:pPr>
            <a:r>
              <a:rPr lang="pt-BR" altLang="pt-BR" sz="3600"/>
              <a:t>  Raramente se encontram em via aérea distal</a:t>
            </a:r>
          </a:p>
          <a:p>
            <a:pPr lvl="1">
              <a:buFontTx/>
              <a:buNone/>
            </a:pPr>
            <a:endParaRPr lang="pt-BR" altLang="pt-BR" sz="3600"/>
          </a:p>
          <a:p>
            <a:pPr lvl="1">
              <a:buFontTx/>
              <a:buNone/>
            </a:pPr>
            <a:endParaRPr lang="pt-BR" altLang="pt-BR" sz="360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BR" altLang="pt-BR"/>
              <a:t>Escolha do aparelho</a:t>
            </a:r>
          </a:p>
        </p:txBody>
      </p:sp>
      <p:sp>
        <p:nvSpPr>
          <p:cNvPr id="1699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None/>
            </a:pPr>
            <a:r>
              <a:rPr lang="pt-BR" altLang="pt-BR" sz="3600"/>
              <a:t>   39 crianças com CE em via aérea inferior submentidas à remoção com sucesso, sendo:</a:t>
            </a:r>
          </a:p>
          <a:p>
            <a:pPr>
              <a:buFont typeface="Wingdings" panose="05000000000000000000" pitchFamily="2" charset="2"/>
              <a:buNone/>
            </a:pPr>
            <a:endParaRPr lang="pt-BR" altLang="pt-BR" sz="3600"/>
          </a:p>
          <a:p>
            <a:r>
              <a:rPr lang="pt-BR" altLang="pt-BR" sz="3600"/>
              <a:t>26 submetidas à broncoscopia flexível</a:t>
            </a:r>
          </a:p>
          <a:p>
            <a:r>
              <a:rPr lang="pt-BR" altLang="pt-BR" sz="3600"/>
              <a:t>13 submetidas à broncoscopia rígida</a:t>
            </a:r>
          </a:p>
        </p:txBody>
      </p:sp>
      <p:sp>
        <p:nvSpPr>
          <p:cNvPr id="169988" name="Text Box 4"/>
          <p:cNvSpPr txBox="1">
            <a:spLocks noChangeArrowheads="1"/>
          </p:cNvSpPr>
          <p:nvPr/>
        </p:nvSpPr>
        <p:spPr bwMode="auto">
          <a:xfrm>
            <a:off x="3733800" y="6172200"/>
            <a:ext cx="6553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/>
            <a:r>
              <a:rPr lang="pt-BR" altLang="pt-BR" sz="2400">
                <a:solidFill>
                  <a:schemeClr val="folHlink"/>
                </a:solidFill>
                <a:latin typeface="Times New Roman" panose="02020603050405020304" pitchFamily="18" charset="0"/>
              </a:rPr>
              <a:t>Prakash MD  Chest / 121/ 5 May, 2002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BR" altLang="pt-BR"/>
              <a:t>Equipamento rígido</a:t>
            </a:r>
          </a:p>
        </p:txBody>
      </p:sp>
      <p:sp>
        <p:nvSpPr>
          <p:cNvPr id="1720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altLang="pt-BR"/>
              <a:t>Melhor controle de via aérea.</a:t>
            </a:r>
          </a:p>
          <a:p>
            <a:r>
              <a:rPr lang="pt-BR" altLang="pt-BR"/>
              <a:t>Maior variedade de pinças.</a:t>
            </a:r>
          </a:p>
          <a:p>
            <a:r>
              <a:rPr lang="pt-BR" altLang="pt-BR"/>
              <a:t>Pode ser utilizado para passagem do aparelho flexível.</a:t>
            </a:r>
          </a:p>
          <a:p>
            <a:r>
              <a:rPr lang="pt-BR" altLang="pt-BR"/>
              <a:t>Permite retirar com segurança 98% dos CE</a:t>
            </a:r>
          </a:p>
          <a:p>
            <a:r>
              <a:rPr lang="pt-BR" altLang="pt-BR"/>
              <a:t>Exige anestesia geral ou sedação profunda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BR" altLang="pt-BR"/>
              <a:t>Equipamento flexível</a:t>
            </a:r>
          </a:p>
        </p:txBody>
      </p:sp>
      <p:sp>
        <p:nvSpPr>
          <p:cNvPr id="1740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pt-BR" altLang="pt-BR" sz="2600"/>
              <a:t>Útil antes da broncoscopia rígida para aspirar secreções, aplicar lidocaína em toda via aérea e avaliar melhor “pega” do CE.</a:t>
            </a:r>
          </a:p>
          <a:p>
            <a:pPr>
              <a:lnSpc>
                <a:spcPct val="90000"/>
              </a:lnSpc>
            </a:pPr>
            <a:r>
              <a:rPr lang="pt-BR" altLang="pt-BR" sz="2600"/>
              <a:t>Opção para retirada de corpos estranhos muito distais.</a:t>
            </a:r>
          </a:p>
          <a:p>
            <a:pPr>
              <a:lnSpc>
                <a:spcPct val="90000"/>
              </a:lnSpc>
            </a:pPr>
            <a:r>
              <a:rPr lang="pt-BR" altLang="pt-BR" sz="2600"/>
              <a:t>Indicado para pacientes com trauma cervical ou de mandíbula com impossibilidade do uso do equipamento rígido.</a:t>
            </a:r>
          </a:p>
          <a:p>
            <a:pPr>
              <a:lnSpc>
                <a:spcPct val="90000"/>
              </a:lnSpc>
            </a:pPr>
            <a:r>
              <a:rPr lang="pt-BR" altLang="pt-BR" sz="2600"/>
              <a:t>Não deve ser usada a via nasal com o intento de trazer o CE</a:t>
            </a:r>
          </a:p>
          <a:p>
            <a:pPr>
              <a:lnSpc>
                <a:spcPct val="90000"/>
              </a:lnSpc>
            </a:pPr>
            <a:r>
              <a:rPr lang="pt-BR" altLang="pt-BR" sz="2600"/>
              <a:t>Pode ser usado durante ventilação mecânica, porém em cânulas com calibre interno menor que 6mm, utiliza-se aparelho infantil com canal inadequado para as pinças habituais</a:t>
            </a:r>
          </a:p>
          <a:p>
            <a:pPr>
              <a:lnSpc>
                <a:spcPct val="90000"/>
              </a:lnSpc>
            </a:pPr>
            <a:endParaRPr lang="pt-BR" altLang="pt-BR" sz="2600"/>
          </a:p>
          <a:p>
            <a:pPr>
              <a:lnSpc>
                <a:spcPct val="90000"/>
              </a:lnSpc>
            </a:pPr>
            <a:endParaRPr lang="pt-BR" altLang="pt-BR" sz="28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40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40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40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40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40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083" grpId="0" build="p" autoUpdateAnimBg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BR" altLang="pt-BR"/>
              <a:t>Complicações agudas</a:t>
            </a:r>
          </a:p>
        </p:txBody>
      </p:sp>
      <p:sp>
        <p:nvSpPr>
          <p:cNvPr id="1761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None/>
            </a:pPr>
            <a:r>
              <a:rPr lang="pt-BR" altLang="pt-BR" b="1"/>
              <a:t>Dependem de:</a:t>
            </a:r>
          </a:p>
          <a:p>
            <a:r>
              <a:rPr lang="pt-BR" altLang="pt-BR"/>
              <a:t>Tipo e tamanho do corpo estranho</a:t>
            </a:r>
          </a:p>
          <a:p>
            <a:r>
              <a:rPr lang="pt-BR" altLang="pt-BR"/>
              <a:t>Localização do CE</a:t>
            </a:r>
          </a:p>
          <a:p>
            <a:r>
              <a:rPr lang="pt-BR" altLang="pt-BR"/>
              <a:t>Patologias associadas</a:t>
            </a:r>
          </a:p>
          <a:p>
            <a:pPr>
              <a:buFont typeface="Wingdings" panose="05000000000000000000" pitchFamily="2" charset="2"/>
              <a:buNone/>
            </a:pPr>
            <a:r>
              <a:rPr lang="pt-BR" altLang="pt-BR" b="1"/>
              <a:t>Decorrem de:</a:t>
            </a:r>
          </a:p>
          <a:p>
            <a:r>
              <a:rPr lang="pt-BR" altLang="pt-BR"/>
              <a:t>Dificuldade técnica</a:t>
            </a:r>
          </a:p>
          <a:p>
            <a:r>
              <a:rPr lang="pt-BR" altLang="pt-BR"/>
              <a:t>Complicações anestésicas</a:t>
            </a:r>
          </a:p>
          <a:p>
            <a:endParaRPr lang="pt-BR" altLang="pt-B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61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61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61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61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61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61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613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6131" grpId="0" build="p" autoUpdateAnimBg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BR" altLang="pt-BR"/>
              <a:t>Complicações agudas</a:t>
            </a:r>
          </a:p>
        </p:txBody>
      </p:sp>
      <p:sp>
        <p:nvSpPr>
          <p:cNvPr id="1781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71525" y="1752600"/>
            <a:ext cx="8743950" cy="4343400"/>
          </a:xfrm>
        </p:spPr>
        <p:txBody>
          <a:bodyPr/>
          <a:lstStyle/>
          <a:p>
            <a:pPr marL="609600" indent="-609600">
              <a:lnSpc>
                <a:spcPct val="90000"/>
              </a:lnSpc>
              <a:buFontTx/>
              <a:buAutoNum type="arabicPeriod"/>
            </a:pPr>
            <a:r>
              <a:rPr lang="pt-BR" altLang="pt-BR" sz="2800"/>
              <a:t>Fragmentação do corpo estranho.</a:t>
            </a:r>
          </a:p>
          <a:p>
            <a:pPr marL="609600" indent="-609600">
              <a:lnSpc>
                <a:spcPct val="90000"/>
              </a:lnSpc>
              <a:buFontTx/>
              <a:buAutoNum type="arabicPeriod"/>
            </a:pPr>
            <a:r>
              <a:rPr lang="pt-BR" altLang="pt-BR" sz="2800"/>
              <a:t>Migração para traquéia.</a:t>
            </a:r>
          </a:p>
          <a:p>
            <a:pPr marL="609600" indent="-609600">
              <a:lnSpc>
                <a:spcPct val="90000"/>
              </a:lnSpc>
              <a:buFontTx/>
              <a:buAutoNum type="arabicPeriod"/>
            </a:pPr>
            <a:r>
              <a:rPr lang="pt-BR" altLang="pt-BR" sz="2800"/>
              <a:t>Perfuração ou sangramento.</a:t>
            </a:r>
          </a:p>
          <a:p>
            <a:pPr marL="609600" indent="-609600">
              <a:lnSpc>
                <a:spcPct val="90000"/>
              </a:lnSpc>
              <a:buFontTx/>
              <a:buAutoNum type="arabicPeriod"/>
            </a:pPr>
            <a:r>
              <a:rPr lang="pt-BR" altLang="pt-BR" sz="2800"/>
              <a:t>Migração para brônquio fonte contra-lateral com grave risco de hipoxemia.</a:t>
            </a:r>
          </a:p>
          <a:p>
            <a:pPr marL="609600" indent="-609600">
              <a:lnSpc>
                <a:spcPct val="90000"/>
              </a:lnSpc>
              <a:buFontTx/>
              <a:buAutoNum type="arabicPeriod"/>
            </a:pPr>
            <a:r>
              <a:rPr lang="pt-BR" altLang="pt-BR" sz="2800"/>
              <a:t>Impactação na subglote e glote.</a:t>
            </a:r>
          </a:p>
          <a:p>
            <a:pPr marL="609600" indent="-609600">
              <a:lnSpc>
                <a:spcPct val="90000"/>
              </a:lnSpc>
              <a:buFontTx/>
              <a:buAutoNum type="arabicPeriod"/>
            </a:pPr>
            <a:r>
              <a:rPr lang="pt-BR" altLang="pt-BR" sz="2800"/>
              <a:t>Pneumotórax</a:t>
            </a:r>
          </a:p>
          <a:p>
            <a:pPr marL="609600" indent="-609600">
              <a:lnSpc>
                <a:spcPct val="90000"/>
              </a:lnSpc>
              <a:buFontTx/>
              <a:buAutoNum type="arabicPeriod"/>
            </a:pPr>
            <a:r>
              <a:rPr lang="pt-BR" altLang="pt-BR" sz="2800"/>
              <a:t>Asfixia</a:t>
            </a:r>
          </a:p>
          <a:p>
            <a:pPr marL="609600" indent="-609600">
              <a:lnSpc>
                <a:spcPct val="90000"/>
              </a:lnSpc>
              <a:buFontTx/>
              <a:buAutoNum type="arabicPeriod"/>
            </a:pPr>
            <a:r>
              <a:rPr lang="pt-BR" altLang="pt-BR" sz="2800"/>
              <a:t>Edema de laringe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81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81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81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81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81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817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817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817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8179" grpId="0" build="p" autoUpdateAnimBg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BR" altLang="pt-BR"/>
              <a:t>Complicações crônicas</a:t>
            </a:r>
          </a:p>
        </p:txBody>
      </p:sp>
      <p:sp>
        <p:nvSpPr>
          <p:cNvPr id="1802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altLang="pt-BR"/>
              <a:t>Estenose brônquica</a:t>
            </a:r>
          </a:p>
          <a:p>
            <a:r>
              <a:rPr lang="pt-BR" altLang="pt-BR"/>
              <a:t>Hiperreatividade brônquica</a:t>
            </a:r>
          </a:p>
          <a:p>
            <a:r>
              <a:rPr lang="pt-BR" altLang="pt-BR"/>
              <a:t>Granulomas e pólipos</a:t>
            </a:r>
          </a:p>
          <a:p>
            <a:r>
              <a:rPr lang="pt-BR" altLang="pt-BR"/>
              <a:t>Bronquiectasias</a:t>
            </a:r>
          </a:p>
          <a:p>
            <a:r>
              <a:rPr lang="pt-BR" altLang="pt-BR"/>
              <a:t>Fístulas</a:t>
            </a:r>
          </a:p>
          <a:p>
            <a:r>
              <a:rPr lang="pt-BR" altLang="pt-BR"/>
              <a:t>Redução da perfusão do pulmão comprometido</a:t>
            </a:r>
          </a:p>
          <a:p>
            <a:r>
              <a:rPr lang="pt-BR" altLang="pt-BR"/>
              <a:t>Infecção por Actinomyces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02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02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02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02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02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02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022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0227" grpId="0" build="p" autoUpdateAnimBg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BR" altLang="pt-BR"/>
              <a:t>Injúria à mucosa</a:t>
            </a:r>
          </a:p>
        </p:txBody>
      </p:sp>
      <p:graphicFrame>
        <p:nvGraphicFramePr>
          <p:cNvPr id="182275" name="Object 3"/>
          <p:cNvGraphicFramePr>
            <a:graphicFrameLocks noChangeAspect="1"/>
          </p:cNvGraphicFramePr>
          <p:nvPr/>
        </p:nvGraphicFramePr>
        <p:xfrm>
          <a:off x="457200" y="2286000"/>
          <a:ext cx="4648200" cy="3486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2277" name="Foto do Photo Editor" r:id="rId4" imgW="4571429" imgH="3428571" progId="MSPhotoEd.3">
                  <p:embed/>
                </p:oleObj>
              </mc:Choice>
              <mc:Fallback>
                <p:oleObj name="Foto do Photo Editor" r:id="rId4" imgW="4571429" imgH="3428571" progId="MSPhotoEd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" y="2286000"/>
                        <a:ext cx="4648200" cy="3486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2276" name="Object 4"/>
          <p:cNvGraphicFramePr>
            <a:graphicFrameLocks noChangeAspect="1"/>
          </p:cNvGraphicFramePr>
          <p:nvPr/>
        </p:nvGraphicFramePr>
        <p:xfrm>
          <a:off x="5410200" y="2362200"/>
          <a:ext cx="4572000" cy="3429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2278" name="Foto do Photo Editor" r:id="rId6" imgW="4571429" imgH="3428571" progId="MSPhotoEd.3">
                  <p:embed/>
                </p:oleObj>
              </mc:Choice>
              <mc:Fallback>
                <p:oleObj name="Foto do Photo Editor" r:id="rId6" imgW="4571429" imgH="3428571" progId="MSPhotoEd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10200" y="2362200"/>
                        <a:ext cx="4572000" cy="3429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9026" name="Object 2"/>
          <p:cNvGraphicFramePr>
            <a:graphicFrameLocks noChangeAspect="1"/>
          </p:cNvGraphicFramePr>
          <p:nvPr/>
        </p:nvGraphicFramePr>
        <p:xfrm>
          <a:off x="0" y="2571750"/>
          <a:ext cx="5715000" cy="4286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9031" name="Foto do Photo Editor" r:id="rId4" imgW="4571429" imgH="3428571" progId="MSPhotoEd.3">
                  <p:embed/>
                </p:oleObj>
              </mc:Choice>
              <mc:Fallback>
                <p:oleObj name="Foto do Photo Editor" r:id="rId4" imgW="4571429" imgH="3428571" progId="MSPhotoEd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lum bright="26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2571750"/>
                        <a:ext cx="5715000" cy="4286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9027" name="Object 3"/>
          <p:cNvGraphicFramePr>
            <a:graphicFrameLocks noChangeAspect="1"/>
          </p:cNvGraphicFramePr>
          <p:nvPr/>
        </p:nvGraphicFramePr>
        <p:xfrm>
          <a:off x="5715000" y="0"/>
          <a:ext cx="4572000" cy="3429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9032" name="Foto do Photo Editor" r:id="rId6" imgW="4571429" imgH="3428571" progId="MSPhotoEd.3">
                  <p:embed/>
                </p:oleObj>
              </mc:Choice>
              <mc:Fallback>
                <p:oleObj name="Foto do Photo Editor" r:id="rId6" imgW="4571429" imgH="3428571" progId="MSPhotoEd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lum bright="20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15000" y="0"/>
                        <a:ext cx="4572000" cy="3429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9028" name="Object 4"/>
          <p:cNvGraphicFramePr>
            <a:graphicFrameLocks noChangeAspect="1"/>
          </p:cNvGraphicFramePr>
          <p:nvPr/>
        </p:nvGraphicFramePr>
        <p:xfrm>
          <a:off x="5715000" y="3448050"/>
          <a:ext cx="4572000" cy="3429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9033" name="Foto do Photo Editor" r:id="rId8" imgW="4571429" imgH="3428571" progId="MSPhotoEd.3">
                  <p:embed/>
                </p:oleObj>
              </mc:Choice>
              <mc:Fallback>
                <p:oleObj name="Foto do Photo Editor" r:id="rId8" imgW="4571429" imgH="3428571" progId="MSPhotoEd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15000" y="3448050"/>
                        <a:ext cx="4572000" cy="3429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9029" name="Text Box 5"/>
          <p:cNvSpPr txBox="1">
            <a:spLocks noChangeArrowheads="1"/>
          </p:cNvSpPr>
          <p:nvPr/>
        </p:nvSpPr>
        <p:spPr bwMode="auto">
          <a:xfrm>
            <a:off x="0" y="0"/>
            <a:ext cx="5638800" cy="177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lnSpc>
                <a:spcPct val="80000"/>
              </a:lnSpc>
            </a:pPr>
            <a:r>
              <a:rPr lang="pt-BR" altLang="pt-BR" sz="2400" b="1">
                <a:latin typeface="Arial" panose="020B0604020202020204" pitchFamily="34" charset="0"/>
              </a:rPr>
              <a:t>	</a:t>
            </a:r>
            <a:r>
              <a:rPr lang="pt-BR" altLang="pt-BR" sz="2400" b="1" u="sng">
                <a:latin typeface="Arial" panose="020B0604020202020204" pitchFamily="34" charset="0"/>
              </a:rPr>
              <a:t>Técnica Alternativa Com:</a:t>
            </a:r>
          </a:p>
          <a:p>
            <a:pPr algn="l">
              <a:lnSpc>
                <a:spcPct val="80000"/>
              </a:lnSpc>
            </a:pPr>
            <a:r>
              <a:rPr lang="pt-BR" altLang="pt-BR" sz="2400">
                <a:latin typeface="Arial" panose="020B0604020202020204" pitchFamily="34" charset="0"/>
              </a:rPr>
              <a:t>	Laringoscópio de suspensão</a:t>
            </a:r>
          </a:p>
          <a:p>
            <a:pPr algn="l"/>
            <a:r>
              <a:rPr lang="pt-BR" altLang="pt-BR" sz="2400">
                <a:latin typeface="Arial" panose="020B0604020202020204" pitchFamily="34" charset="0"/>
              </a:rPr>
              <a:t>	Broncoscópio flexível infantil e	pinça rígida</a:t>
            </a:r>
          </a:p>
        </p:txBody>
      </p:sp>
      <p:sp>
        <p:nvSpPr>
          <p:cNvPr id="129030" name="Rectangle 6"/>
          <p:cNvSpPr>
            <a:spLocks noChangeArrowheads="1"/>
          </p:cNvSpPr>
          <p:nvPr/>
        </p:nvSpPr>
        <p:spPr bwMode="auto">
          <a:xfrm>
            <a:off x="5883275" y="6491288"/>
            <a:ext cx="440372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spcBef>
                <a:spcPct val="0"/>
              </a:spcBef>
            </a:pPr>
            <a:r>
              <a:rPr lang="pt-BR" altLang="pt-BR" sz="1800"/>
              <a:t>SERVIÇO DE BRONCOSCOPIA  HC-FMUSP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pt-BR" altLang="pt-BR"/>
          </a:p>
        </p:txBody>
      </p:sp>
      <p:pic>
        <p:nvPicPr>
          <p:cNvPr id="9933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7600" y="3357563"/>
            <a:ext cx="3565525" cy="3116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933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250" y="3429000"/>
            <a:ext cx="3846513" cy="306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9333" name="Picture 5"/>
          <p:cNvPicPr>
            <a:picLocks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11250" y="0"/>
            <a:ext cx="7412038" cy="3419475"/>
          </a:xfrm>
          <a:noFill/>
          <a:ln/>
        </p:spPr>
      </p:pic>
      <p:sp>
        <p:nvSpPr>
          <p:cNvPr id="99334" name="Text Box 6"/>
          <p:cNvSpPr txBox="1">
            <a:spLocks noChangeArrowheads="1"/>
          </p:cNvSpPr>
          <p:nvPr/>
        </p:nvSpPr>
        <p:spPr bwMode="auto">
          <a:xfrm>
            <a:off x="1543050" y="6461125"/>
            <a:ext cx="87439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/>
            <a:r>
              <a:rPr lang="pt-BR" altLang="pt-BR" sz="2000">
                <a:latin typeface="Arial" panose="020B0604020202020204" pitchFamily="34" charset="0"/>
              </a:rPr>
              <a:t>MYER C. PEDIATRIC AIRWAY – LIPPINCOTT 1995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BR" altLang="pt-BR"/>
              <a:t>APARELHO FLEXÍVEL</a:t>
            </a:r>
          </a:p>
        </p:txBody>
      </p:sp>
      <p:graphicFrame>
        <p:nvGraphicFramePr>
          <p:cNvPr id="133123" name="Object 3"/>
          <p:cNvGraphicFramePr>
            <a:graphicFrameLocks noChangeAspect="1"/>
          </p:cNvGraphicFramePr>
          <p:nvPr/>
        </p:nvGraphicFramePr>
        <p:xfrm>
          <a:off x="304800" y="2057400"/>
          <a:ext cx="3975100" cy="2981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128" name="Foto do Photo Editor" r:id="rId4" imgW="4571429" imgH="3428571" progId="MSPhotoEd.3">
                  <p:embed/>
                </p:oleObj>
              </mc:Choice>
              <mc:Fallback>
                <p:oleObj name="Foto do Photo Editor" r:id="rId4" imgW="4571429" imgH="3428571" progId="MSPhotoEd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2057400"/>
                        <a:ext cx="3975100" cy="29813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3124" name="Object 4"/>
          <p:cNvGraphicFramePr>
            <a:graphicFrameLocks noChangeAspect="1"/>
          </p:cNvGraphicFramePr>
          <p:nvPr/>
        </p:nvGraphicFramePr>
        <p:xfrm>
          <a:off x="4351338" y="1989138"/>
          <a:ext cx="2971800" cy="3027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129" name="Picture Publisher Image" r:id="rId6" imgW="7257960" imgH="7391520" progId="PictPub.Image.7">
                  <p:embed/>
                </p:oleObj>
              </mc:Choice>
              <mc:Fallback>
                <p:oleObj name="Picture Publisher Image" r:id="rId6" imgW="7257960" imgH="7391520" progId="PictPub.Image.7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51338" y="1989138"/>
                        <a:ext cx="2971800" cy="30273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33125" name="Picture 5"/>
          <p:cNvPicPr>
            <a:picLocks noChangeAspect="1" noChangeArrowheads="1"/>
          </p:cNvPicPr>
          <p:nvPr>
            <p:ph idx="1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304088" y="1989138"/>
            <a:ext cx="2982912" cy="3024187"/>
          </a:xfrm>
          <a:noFill/>
          <a:ln/>
        </p:spPr>
      </p:pic>
      <p:sp>
        <p:nvSpPr>
          <p:cNvPr id="133127" name="Rectangle 7"/>
          <p:cNvSpPr>
            <a:spLocks noChangeArrowheads="1"/>
          </p:cNvSpPr>
          <p:nvPr/>
        </p:nvSpPr>
        <p:spPr bwMode="auto">
          <a:xfrm>
            <a:off x="5883275" y="6491288"/>
            <a:ext cx="440372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spcBef>
                <a:spcPct val="0"/>
              </a:spcBef>
            </a:pPr>
            <a:r>
              <a:rPr lang="pt-BR" altLang="pt-BR" sz="1800"/>
              <a:t>SERVIÇO DE BRONCOSCOPIA  HC-FMUSP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BR" altLang="pt-BR"/>
              <a:t>APARELHO RÍGIDO</a:t>
            </a:r>
          </a:p>
        </p:txBody>
      </p:sp>
      <p:pic>
        <p:nvPicPr>
          <p:cNvPr id="135176" name="Picture 8" descr="lesson05"/>
          <p:cNvPicPr>
            <a:picLocks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19088" y="2655888"/>
            <a:ext cx="5111750" cy="260826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35177" name="Picture 9"/>
          <p:cNvPicPr>
            <a:picLocks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719763" y="2276475"/>
            <a:ext cx="4167187" cy="3713163"/>
          </a:xfrm>
          <a:noFill/>
          <a:ln/>
        </p:spPr>
      </p:pic>
      <p:sp>
        <p:nvSpPr>
          <p:cNvPr id="135179" name="Text Box 11"/>
          <p:cNvSpPr txBox="1">
            <a:spLocks noChangeArrowheads="1"/>
          </p:cNvSpPr>
          <p:nvPr/>
        </p:nvSpPr>
        <p:spPr bwMode="auto">
          <a:xfrm>
            <a:off x="1543050" y="6461125"/>
            <a:ext cx="87439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/>
            <a:r>
              <a:rPr lang="pt-BR" altLang="pt-BR" sz="2000">
                <a:latin typeface="Arial" panose="020B0604020202020204" pitchFamily="34" charset="0"/>
              </a:rPr>
              <a:t>Prakash Udaya B. Bronchoscopy  Raven Press1992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BR" altLang="pt-BR"/>
              <a:t>Flexível X rígido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None/>
            </a:pPr>
            <a:endParaRPr lang="pt-BR" altLang="pt-BR"/>
          </a:p>
          <a:p>
            <a:pPr>
              <a:buFont typeface="Wingdings" panose="05000000000000000000" pitchFamily="2" charset="2"/>
              <a:buNone/>
            </a:pPr>
            <a:r>
              <a:rPr lang="pt-BR" altLang="pt-BR"/>
              <a:t>Iniciar o exame com aparelho rígido quando:</a:t>
            </a:r>
          </a:p>
          <a:p>
            <a:r>
              <a:rPr lang="pt-BR" altLang="pt-BR"/>
              <a:t>Asfixia</a:t>
            </a:r>
          </a:p>
          <a:p>
            <a:r>
              <a:rPr lang="pt-BR" altLang="pt-BR"/>
              <a:t>CE radiopaco</a:t>
            </a:r>
          </a:p>
          <a:p>
            <a:r>
              <a:rPr lang="pt-BR" altLang="pt-BR"/>
              <a:t>Hipoventilação unilateral</a:t>
            </a:r>
          </a:p>
          <a:p>
            <a:r>
              <a:rPr lang="pt-BR" altLang="pt-BR"/>
              <a:t>Enfisema obstrutivo</a:t>
            </a:r>
          </a:p>
          <a:p>
            <a:endParaRPr lang="pt-BR" altLang="pt-BR"/>
          </a:p>
        </p:txBody>
      </p:sp>
      <p:sp>
        <p:nvSpPr>
          <p:cNvPr id="24582" name="Text Box 6"/>
          <p:cNvSpPr txBox="1">
            <a:spLocks noChangeArrowheads="1"/>
          </p:cNvSpPr>
          <p:nvPr/>
        </p:nvSpPr>
        <p:spPr bwMode="auto">
          <a:xfrm>
            <a:off x="606425" y="6338888"/>
            <a:ext cx="9680575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>
              <a:spcBef>
                <a:spcPct val="0"/>
              </a:spcBef>
            </a:pPr>
            <a:r>
              <a:rPr lang="pt-BR" altLang="pt-BR" sz="2000" b="1">
                <a:latin typeface="Arial" panose="020B0604020202020204" pitchFamily="34" charset="0"/>
              </a:rPr>
              <a:t>A Martinot</a:t>
            </a:r>
            <a:r>
              <a:rPr lang="pt-BR" altLang="pt-BR" sz="2000">
                <a:latin typeface="Arial" panose="020B0604020202020204" pitchFamily="34" charset="0"/>
              </a:rPr>
              <a:t> Am. J. Respir. Crit. Care Med., Vol 155, No. 5, May 1997, 1676-1679</a:t>
            </a:r>
            <a:r>
              <a:rPr lang="pt-BR" altLang="pt-BR"/>
              <a:t>. 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BR" altLang="pt-BR"/>
              <a:t>Complicações agudas</a:t>
            </a:r>
          </a:p>
        </p:txBody>
      </p:sp>
      <p:sp>
        <p:nvSpPr>
          <p:cNvPr id="140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82688" y="2133600"/>
            <a:ext cx="8743950" cy="4343400"/>
          </a:xfrm>
        </p:spPr>
        <p:txBody>
          <a:bodyPr/>
          <a:lstStyle/>
          <a:p>
            <a:pPr marL="609600" indent="-609600">
              <a:lnSpc>
                <a:spcPct val="90000"/>
              </a:lnSpc>
              <a:buSzTx/>
              <a:buFont typeface="Wingdings" panose="05000000000000000000" pitchFamily="2" charset="2"/>
              <a:buChar char="§"/>
            </a:pPr>
            <a:r>
              <a:rPr lang="pt-BR" altLang="pt-BR" sz="2800"/>
              <a:t>Fragmentação do corpo estranho.</a:t>
            </a:r>
          </a:p>
          <a:p>
            <a:pPr marL="609600" indent="-609600">
              <a:lnSpc>
                <a:spcPct val="90000"/>
              </a:lnSpc>
              <a:buSzTx/>
              <a:buFont typeface="Wingdings" panose="05000000000000000000" pitchFamily="2" charset="2"/>
              <a:buChar char="§"/>
            </a:pPr>
            <a:r>
              <a:rPr lang="pt-BR" altLang="pt-BR" sz="2800"/>
              <a:t>Migração para traquéia.</a:t>
            </a:r>
          </a:p>
          <a:p>
            <a:pPr marL="609600" indent="-609600">
              <a:lnSpc>
                <a:spcPct val="90000"/>
              </a:lnSpc>
              <a:buSzTx/>
              <a:buFont typeface="Wingdings" panose="05000000000000000000" pitchFamily="2" charset="2"/>
              <a:buChar char="§"/>
            </a:pPr>
            <a:r>
              <a:rPr lang="pt-BR" altLang="pt-BR" sz="2800"/>
              <a:t>Perfuração ou sangramento.</a:t>
            </a:r>
          </a:p>
          <a:p>
            <a:pPr marL="609600" indent="-609600">
              <a:lnSpc>
                <a:spcPct val="90000"/>
              </a:lnSpc>
              <a:buSzTx/>
              <a:buFont typeface="Wingdings" panose="05000000000000000000" pitchFamily="2" charset="2"/>
              <a:buChar char="§"/>
            </a:pPr>
            <a:r>
              <a:rPr lang="pt-BR" altLang="pt-BR" sz="2800"/>
              <a:t>Migração para brônquio fonte contra-lateral com grave risco de hipoxemia.</a:t>
            </a:r>
          </a:p>
          <a:p>
            <a:pPr marL="609600" indent="-609600">
              <a:lnSpc>
                <a:spcPct val="90000"/>
              </a:lnSpc>
              <a:buSzTx/>
              <a:buFont typeface="Wingdings" panose="05000000000000000000" pitchFamily="2" charset="2"/>
              <a:buChar char="§"/>
            </a:pPr>
            <a:r>
              <a:rPr lang="pt-BR" altLang="pt-BR" sz="2800"/>
              <a:t>Impactação na subglote e glote.</a:t>
            </a:r>
          </a:p>
          <a:p>
            <a:pPr marL="609600" indent="-609600">
              <a:lnSpc>
                <a:spcPct val="90000"/>
              </a:lnSpc>
              <a:buSzTx/>
              <a:buFont typeface="Wingdings" panose="05000000000000000000" pitchFamily="2" charset="2"/>
              <a:buChar char="§"/>
            </a:pPr>
            <a:r>
              <a:rPr lang="pt-BR" altLang="pt-BR" sz="2800"/>
              <a:t>Pneumotórax</a:t>
            </a:r>
          </a:p>
          <a:p>
            <a:pPr marL="609600" indent="-609600">
              <a:lnSpc>
                <a:spcPct val="90000"/>
              </a:lnSpc>
              <a:buSzTx/>
              <a:buFont typeface="Wingdings" panose="05000000000000000000" pitchFamily="2" charset="2"/>
              <a:buChar char="§"/>
            </a:pPr>
            <a:r>
              <a:rPr lang="pt-BR" altLang="pt-BR" sz="2800"/>
              <a:t>Asfixia</a:t>
            </a:r>
          </a:p>
          <a:p>
            <a:pPr marL="609600" indent="-609600">
              <a:lnSpc>
                <a:spcPct val="90000"/>
              </a:lnSpc>
              <a:buSzTx/>
              <a:buFont typeface="Wingdings" panose="05000000000000000000" pitchFamily="2" charset="2"/>
              <a:buChar char="§"/>
            </a:pPr>
            <a:r>
              <a:rPr lang="pt-BR" altLang="pt-BR" sz="2800"/>
              <a:t>Edema de laringe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BR" altLang="pt-BR"/>
              <a:t>Complicações crônicas</a:t>
            </a:r>
          </a:p>
        </p:txBody>
      </p:sp>
      <p:sp>
        <p:nvSpPr>
          <p:cNvPr id="1423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altLang="pt-BR" sz="2800"/>
              <a:t>Estenose brônquica</a:t>
            </a:r>
          </a:p>
          <a:p>
            <a:r>
              <a:rPr lang="pt-BR" altLang="pt-BR" sz="2800"/>
              <a:t>Hiperreatividade brônquica</a:t>
            </a:r>
          </a:p>
          <a:p>
            <a:r>
              <a:rPr lang="pt-BR" altLang="pt-BR" sz="2800"/>
              <a:t>Granulomas e pólipos</a:t>
            </a:r>
          </a:p>
          <a:p>
            <a:r>
              <a:rPr lang="pt-BR" altLang="pt-BR" sz="2800"/>
              <a:t>Bronquiectasias</a:t>
            </a:r>
          </a:p>
          <a:p>
            <a:r>
              <a:rPr lang="pt-BR" altLang="pt-BR" sz="2800"/>
              <a:t>Fístulas</a:t>
            </a:r>
          </a:p>
          <a:p>
            <a:r>
              <a:rPr lang="pt-BR" altLang="pt-BR" sz="2800"/>
              <a:t>Redução da perfusão do pulmão comprometido</a:t>
            </a:r>
          </a:p>
          <a:p>
            <a:r>
              <a:rPr lang="pt-BR" altLang="pt-BR" sz="2800"/>
              <a:t>Infecção por Actinomyces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BR" altLang="pt-BR"/>
              <a:t>Tratamento endoscópico</a:t>
            </a:r>
            <a:br>
              <a:rPr lang="pt-BR" altLang="pt-BR"/>
            </a:br>
            <a:r>
              <a:rPr lang="pt-BR" altLang="pt-BR"/>
              <a:t>Mortalidade</a:t>
            </a:r>
          </a:p>
        </p:txBody>
      </p:sp>
      <p:sp>
        <p:nvSpPr>
          <p:cNvPr id="1484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None/>
            </a:pPr>
            <a:r>
              <a:rPr lang="pt-BR" altLang="pt-BR"/>
              <a:t>740 endoscopias realizadas em 663 crianças</a:t>
            </a:r>
          </a:p>
          <a:p>
            <a:pPr>
              <a:buFont typeface="Wingdings" panose="05000000000000000000" pitchFamily="2" charset="2"/>
              <a:buNone/>
            </a:pPr>
            <a:endParaRPr lang="pt-BR" altLang="pt-BR"/>
          </a:p>
          <a:p>
            <a:pPr>
              <a:buFont typeface="Wingdings" panose="05000000000000000000" pitchFamily="2" charset="2"/>
              <a:buNone/>
            </a:pPr>
            <a:r>
              <a:rPr lang="pt-BR" altLang="pt-BR"/>
              <a:t>5 óbitos ( 0,8%)</a:t>
            </a:r>
          </a:p>
          <a:p>
            <a:pPr>
              <a:buFont typeface="Wingdings" panose="05000000000000000000" pitchFamily="2" charset="2"/>
              <a:buNone/>
            </a:pPr>
            <a:endParaRPr lang="pt-BR" altLang="pt-BR"/>
          </a:p>
          <a:p>
            <a:pPr>
              <a:buFont typeface="Wingdings" panose="05000000000000000000" pitchFamily="2" charset="2"/>
              <a:buNone/>
            </a:pPr>
            <a:r>
              <a:rPr lang="pt-BR" altLang="pt-BR"/>
              <a:t>3 óbitos durante o exame</a:t>
            </a:r>
          </a:p>
          <a:p>
            <a:pPr>
              <a:buFont typeface="Wingdings" panose="05000000000000000000" pitchFamily="2" charset="2"/>
              <a:buNone/>
            </a:pPr>
            <a:r>
              <a:rPr lang="pt-BR" altLang="pt-BR"/>
              <a:t>2 óbitos imediatamente após a retirada</a:t>
            </a:r>
          </a:p>
          <a:p>
            <a:pPr>
              <a:buFont typeface="Wingdings" panose="05000000000000000000" pitchFamily="2" charset="2"/>
              <a:buNone/>
            </a:pPr>
            <a:endParaRPr lang="pt-BR" altLang="pt-BR" sz="2000"/>
          </a:p>
        </p:txBody>
      </p:sp>
      <p:sp>
        <p:nvSpPr>
          <p:cNvPr id="148484" name="Rectangle 4"/>
          <p:cNvSpPr>
            <a:spLocks noChangeArrowheads="1"/>
          </p:cNvSpPr>
          <p:nvPr/>
        </p:nvSpPr>
        <p:spPr bwMode="auto">
          <a:xfrm>
            <a:off x="2101850" y="6461125"/>
            <a:ext cx="8185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l">
              <a:spcBef>
                <a:spcPct val="0"/>
              </a:spcBef>
            </a:pPr>
            <a:r>
              <a:rPr lang="pt-BR" altLang="pt-BR" sz="2000">
                <a:latin typeface="Arial" panose="020B0604020202020204" pitchFamily="34" charset="0"/>
              </a:rPr>
              <a:t>Arbay O. Ciftci </a:t>
            </a:r>
            <a:r>
              <a:rPr lang="pt-BR" altLang="pt-BR" sz="2000">
                <a:effectLst>
                  <a:outerShdw blurRad="38100" dist="38100" dir="2700000" algn="tl">
                    <a:srgbClr val="000000"/>
                  </a:outerShdw>
                </a:effectLst>
              </a:rPr>
              <a:t>Journal of Pediatric Surgery</a:t>
            </a:r>
            <a:r>
              <a:rPr lang="pt-BR" altLang="pt-BR" sz="2000"/>
              <a:t>, 38:8 </a:t>
            </a:r>
            <a:r>
              <a:rPr lang="pt-BR" altLang="pt-BR" sz="2000">
                <a:latin typeface="Arial" panose="020B0604020202020204" pitchFamily="34" charset="0"/>
              </a:rPr>
              <a:t>2003 1170-1176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BR" altLang="pt-BR"/>
              <a:t>Tratamento cirúrgico</a:t>
            </a:r>
          </a:p>
        </p:txBody>
      </p:sp>
      <p:sp>
        <p:nvSpPr>
          <p:cNvPr id="1495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ctr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pt-BR" altLang="pt-BR"/>
              <a:t>Traqueostomia:</a:t>
            </a:r>
          </a:p>
          <a:p>
            <a:pPr>
              <a:lnSpc>
                <a:spcPct val="90000"/>
              </a:lnSpc>
            </a:pPr>
            <a:r>
              <a:rPr lang="pt-BR" altLang="pt-BR"/>
              <a:t>Remoção de CE que não passam pela subglote ou glote.</a:t>
            </a:r>
          </a:p>
          <a:p>
            <a:pPr algn="ctr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pt-BR" altLang="pt-BR"/>
              <a:t>Toracotomia com broncotomia:</a:t>
            </a:r>
          </a:p>
          <a:p>
            <a:pPr>
              <a:lnSpc>
                <a:spcPct val="90000"/>
              </a:lnSpc>
            </a:pPr>
            <a:r>
              <a:rPr lang="pt-BR" altLang="pt-BR"/>
              <a:t>Corpo estranho antigo envolvido por tecido de granulação</a:t>
            </a:r>
          </a:p>
          <a:p>
            <a:pPr>
              <a:lnSpc>
                <a:spcPct val="90000"/>
              </a:lnSpc>
            </a:pPr>
            <a:r>
              <a:rPr lang="pt-BR" altLang="pt-BR"/>
              <a:t>Corpo estranho pérfuro-cortante com risco de trauma durante remoção endoscópica. 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BR" altLang="pt-BR" sz="3600"/>
              <a:t>Serviço de Endoscopia do HC-FMUSP</a:t>
            </a:r>
          </a:p>
        </p:txBody>
      </p:sp>
      <p:sp>
        <p:nvSpPr>
          <p:cNvPr id="1556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82688" y="2276475"/>
            <a:ext cx="8696325" cy="41148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pt-BR" altLang="pt-BR" sz="2400"/>
              <a:t>27 Crianças</a:t>
            </a:r>
          </a:p>
          <a:p>
            <a:pPr>
              <a:lnSpc>
                <a:spcPct val="90000"/>
              </a:lnSpc>
            </a:pPr>
            <a:r>
              <a:rPr lang="pt-BR" altLang="pt-BR" sz="2400"/>
              <a:t>Idade: 8 meses a 11 anos</a:t>
            </a:r>
          </a:p>
          <a:p>
            <a:pPr>
              <a:lnSpc>
                <a:spcPct val="90000"/>
              </a:lnSpc>
            </a:pPr>
            <a:r>
              <a:rPr lang="pt-BR" altLang="pt-BR" sz="2400"/>
              <a:t>Período: Entre maio de 2002 e maio 2003</a:t>
            </a:r>
          </a:p>
          <a:p>
            <a:pPr>
              <a:lnSpc>
                <a:spcPct val="90000"/>
              </a:lnSpc>
            </a:pPr>
            <a:r>
              <a:rPr lang="pt-BR" altLang="pt-BR" sz="2400"/>
              <a:t>Em dois casos foi necessário auxílio de radioscopia para localização de CE metálico</a:t>
            </a:r>
          </a:p>
          <a:p>
            <a:pPr>
              <a:lnSpc>
                <a:spcPct val="90000"/>
              </a:lnSpc>
            </a:pPr>
            <a:r>
              <a:rPr lang="pt-BR" altLang="pt-BR" sz="2400"/>
              <a:t>100% dos casos sob anestesia geral</a:t>
            </a:r>
          </a:p>
          <a:p>
            <a:pPr>
              <a:lnSpc>
                <a:spcPct val="90000"/>
              </a:lnSpc>
            </a:pPr>
            <a:r>
              <a:rPr lang="pt-BR" altLang="pt-BR" sz="2400"/>
              <a:t>Em quatro casos foi necessário mais de 1 procedimento</a:t>
            </a:r>
          </a:p>
          <a:p>
            <a:pPr>
              <a:lnSpc>
                <a:spcPct val="90000"/>
              </a:lnSpc>
            </a:pPr>
            <a:r>
              <a:rPr lang="pt-BR" altLang="pt-BR" sz="2400"/>
              <a:t>2 casos de óbito (7,4%). Um por pneumotórax bilateral e outro por insuficiência respiratória durante o procedimento</a:t>
            </a:r>
          </a:p>
          <a:p>
            <a:pPr>
              <a:lnSpc>
                <a:spcPct val="90000"/>
              </a:lnSpc>
            </a:pPr>
            <a:endParaRPr lang="pt-BR" altLang="pt-BR" sz="2400"/>
          </a:p>
          <a:p>
            <a:pPr>
              <a:lnSpc>
                <a:spcPct val="90000"/>
              </a:lnSpc>
            </a:pPr>
            <a:endParaRPr lang="pt-BR" altLang="pt-BR" sz="2400"/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endParaRPr lang="pt-BR" altLang="pt-BR" sz="2400"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4" name="Rectangle 6"/>
          <p:cNvSpPr>
            <a:spLocks noGrp="1" noChangeArrowheads="1"/>
          </p:cNvSpPr>
          <p:nvPr>
            <p:ph type="title"/>
          </p:nvPr>
        </p:nvSpPr>
        <p:spPr>
          <a:xfrm>
            <a:off x="1039813" y="549275"/>
            <a:ext cx="8647112" cy="1187450"/>
          </a:xfrm>
        </p:spPr>
        <p:txBody>
          <a:bodyPr/>
          <a:lstStyle/>
          <a:p>
            <a:r>
              <a:rPr lang="pt-BR" altLang="pt-BR" sz="3200"/>
              <a:t>Estatística 2001-2002: 31 procedimentos</a:t>
            </a:r>
            <a:br>
              <a:rPr lang="pt-BR" altLang="pt-BR" sz="3200"/>
            </a:br>
            <a:r>
              <a:rPr lang="pt-BR" altLang="pt-BR" sz="3200"/>
              <a:t>Tipos de aparelhos</a:t>
            </a:r>
          </a:p>
        </p:txBody>
      </p:sp>
      <p:graphicFrame>
        <p:nvGraphicFramePr>
          <p:cNvPr id="150533" name="Object 5"/>
          <p:cNvGraphicFramePr>
            <a:graphicFrameLocks noChangeAspect="1"/>
          </p:cNvGraphicFramePr>
          <p:nvPr>
            <p:ph idx="1"/>
          </p:nvPr>
        </p:nvGraphicFramePr>
        <p:xfrm>
          <a:off x="2767013" y="2057400"/>
          <a:ext cx="7234237" cy="4808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0536" name="Gráfico" r:id="rId3" imgW="6858000" imgH="4572000" progId="MSGraph.Chart.8">
                  <p:embed followColorScheme="full"/>
                </p:oleObj>
              </mc:Choice>
              <mc:Fallback>
                <p:oleObj name="Gráfico" r:id="rId3" imgW="6858000" imgH="4572000" progId="MSGraph.Chart.8">
                  <p:embed followColorScheme="full"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67013" y="2057400"/>
                        <a:ext cx="7234237" cy="48085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Rectangle 2"/>
          <p:cNvSpPr>
            <a:spLocks noGrp="1" noChangeArrowheads="1"/>
          </p:cNvSpPr>
          <p:nvPr>
            <p:ph type="title"/>
          </p:nvPr>
        </p:nvSpPr>
        <p:spPr>
          <a:xfrm>
            <a:off x="1039813" y="333375"/>
            <a:ext cx="8864600" cy="1431925"/>
          </a:xfrm>
        </p:spPr>
        <p:txBody>
          <a:bodyPr/>
          <a:lstStyle/>
          <a:p>
            <a:br>
              <a:rPr lang="pt-BR" altLang="pt-BR" sz="3600"/>
            </a:br>
            <a:r>
              <a:rPr lang="pt-BR" altLang="pt-BR" sz="3600"/>
              <a:t>Tipos de CE</a:t>
            </a:r>
          </a:p>
        </p:txBody>
      </p:sp>
      <p:graphicFrame>
        <p:nvGraphicFramePr>
          <p:cNvPr id="154627" name="Object 3"/>
          <p:cNvGraphicFramePr>
            <a:graphicFrameLocks noChangeAspect="1"/>
          </p:cNvGraphicFramePr>
          <p:nvPr>
            <p:ph idx="1"/>
          </p:nvPr>
        </p:nvGraphicFramePr>
        <p:xfrm>
          <a:off x="1830388" y="2060575"/>
          <a:ext cx="8137525" cy="4368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628" name="Gráfico" r:id="rId3" imgW="6858000" imgH="4572000" progId="MSGraph.Chart.8">
                  <p:embed followColorScheme="full"/>
                </p:oleObj>
              </mc:Choice>
              <mc:Fallback>
                <p:oleObj name="Gráfico" r:id="rId3" imgW="6858000" imgH="4572000" progId="MSGraph.Chart.8">
                  <p:embed followColorScheme="full"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30388" y="2060575"/>
                        <a:ext cx="8137525" cy="4368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BR" altLang="pt-BR"/>
              <a:t>Tipos de CE</a:t>
            </a:r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 sz="2400">
              <a:effectLst/>
            </a:endParaRPr>
          </a:p>
          <a:p>
            <a:r>
              <a:rPr lang="pt-BR" altLang="pt-BR" sz="2400">
                <a:effectLst/>
              </a:rPr>
              <a:t>Mais freqüentes ( 75%)</a:t>
            </a:r>
          </a:p>
          <a:p>
            <a:r>
              <a:rPr lang="pt-BR" altLang="pt-BR" sz="2400">
                <a:effectLst/>
              </a:rPr>
              <a:t>Grãos  ( amendoim, feijão, pistache, milho e outros)</a:t>
            </a:r>
          </a:p>
          <a:p>
            <a:r>
              <a:rPr lang="pt-BR" altLang="pt-BR" sz="2400">
                <a:effectLst/>
              </a:rPr>
              <a:t>Passíveis de fragmentação </a:t>
            </a:r>
          </a:p>
          <a:p>
            <a:r>
              <a:rPr lang="pt-BR" altLang="pt-BR" sz="2400">
                <a:effectLst/>
              </a:rPr>
              <a:t>Liberam óleo com alto poder irritante para a mucosa</a:t>
            </a:r>
          </a:p>
          <a:p>
            <a:endParaRPr lang="pt-BR" altLang="pt-BR" sz="2400">
              <a:effectLst/>
            </a:endParaRPr>
          </a:p>
          <a:p>
            <a:endParaRPr lang="pt-BR" altLang="pt-BR" sz="2400">
              <a:effectLst/>
            </a:endParaRPr>
          </a:p>
          <a:p>
            <a:r>
              <a:rPr lang="pt-BR" altLang="pt-BR" sz="2400">
                <a:effectLst/>
              </a:rPr>
              <a:t>Metais (pregos, parafusos, brinquedos e magnetos)</a:t>
            </a:r>
          </a:p>
          <a:p>
            <a:r>
              <a:rPr lang="pt-BR" altLang="pt-BR" sz="2400">
                <a:effectLst/>
              </a:rPr>
              <a:t>Plásticos ( tampas de caneta e partes de brinquedos)</a:t>
            </a:r>
          </a:p>
          <a:p>
            <a:pPr>
              <a:buFont typeface="Wingdings" panose="05000000000000000000" pitchFamily="2" charset="2"/>
              <a:buNone/>
            </a:pPr>
            <a:endParaRPr lang="pt-BR" altLang="pt-BR" sz="2400"/>
          </a:p>
          <a:p>
            <a:endParaRPr lang="pt-BR" altLang="pt-BR"/>
          </a:p>
        </p:txBody>
      </p:sp>
      <p:sp>
        <p:nvSpPr>
          <p:cNvPr id="100356" name="Text Box 4"/>
          <p:cNvSpPr txBox="1">
            <a:spLocks noChangeArrowheads="1"/>
          </p:cNvSpPr>
          <p:nvPr/>
        </p:nvSpPr>
        <p:spPr bwMode="auto">
          <a:xfrm>
            <a:off x="3487738" y="6034088"/>
            <a:ext cx="6408737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/>
            <a:r>
              <a:rPr lang="pt-BR" altLang="pt-BR" sz="2000">
                <a:latin typeface="Arial" panose="020B0604020202020204" pitchFamily="34" charset="0"/>
              </a:rPr>
              <a:t>Mu L. Laryngoscope. 101(6 Pt 1):657-60, 1991 Jun.</a:t>
            </a:r>
            <a:r>
              <a:rPr lang="pt-BR" altLang="pt-BR"/>
              <a:t> </a:t>
            </a:r>
          </a:p>
        </p:txBody>
      </p:sp>
      <p:sp>
        <p:nvSpPr>
          <p:cNvPr id="100359" name="Text Box 7"/>
          <p:cNvSpPr txBox="1">
            <a:spLocks noChangeArrowheads="1"/>
          </p:cNvSpPr>
          <p:nvPr/>
        </p:nvSpPr>
        <p:spPr bwMode="auto">
          <a:xfrm>
            <a:off x="6872288" y="908050"/>
            <a:ext cx="2592387" cy="1160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None/>
            </a:pPr>
            <a:endParaRPr lang="pt-BR" altLang="pt-BR" b="1"/>
          </a:p>
          <a:p>
            <a:endParaRPr lang="pt-BR" altLang="pt-BR"/>
          </a:p>
        </p:txBody>
      </p:sp>
      <p:sp>
        <p:nvSpPr>
          <p:cNvPr id="100360" name="Text Box 8"/>
          <p:cNvSpPr txBox="1">
            <a:spLocks noChangeArrowheads="1"/>
          </p:cNvSpPr>
          <p:nvPr/>
        </p:nvSpPr>
        <p:spPr bwMode="auto">
          <a:xfrm>
            <a:off x="4206875" y="4581525"/>
            <a:ext cx="2592388" cy="519113"/>
          </a:xfrm>
          <a:prstGeom prst="rect">
            <a:avLst/>
          </a:prstGeom>
          <a:solidFill>
            <a:schemeClr val="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None/>
            </a:pPr>
            <a:r>
              <a:rPr lang="pt-BR" altLang="pt-BR" b="1">
                <a:solidFill>
                  <a:schemeClr val="bg2"/>
                </a:solidFill>
              </a:rPr>
              <a:t>Inorgânicos:</a:t>
            </a:r>
          </a:p>
        </p:txBody>
      </p:sp>
      <p:sp>
        <p:nvSpPr>
          <p:cNvPr id="100361" name="Text Box 9"/>
          <p:cNvSpPr txBox="1">
            <a:spLocks noChangeArrowheads="1"/>
          </p:cNvSpPr>
          <p:nvPr/>
        </p:nvSpPr>
        <p:spPr bwMode="auto">
          <a:xfrm>
            <a:off x="4206875" y="1844675"/>
            <a:ext cx="2592388" cy="519113"/>
          </a:xfrm>
          <a:prstGeom prst="rect">
            <a:avLst/>
          </a:prstGeom>
          <a:solidFill>
            <a:schemeClr val="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None/>
            </a:pPr>
            <a:r>
              <a:rPr lang="pt-BR" altLang="pt-BR" b="1">
                <a:solidFill>
                  <a:schemeClr val="bg2"/>
                </a:solidFill>
              </a:rPr>
              <a:t>Orgânicos: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6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854075" y="1844675"/>
            <a:ext cx="9432925" cy="5400675"/>
          </a:xfrm>
        </p:spPr>
        <p:txBody>
          <a:bodyPr/>
          <a:lstStyle/>
          <a:p>
            <a:pPr>
              <a:buFont typeface="Wingdings" panose="05000000000000000000" pitchFamily="2" charset="2"/>
              <a:buNone/>
            </a:pPr>
            <a:r>
              <a:rPr lang="pt-BR" altLang="pt-BR" b="1"/>
              <a:t>		</a:t>
            </a:r>
            <a:r>
              <a:rPr lang="pt-BR" altLang="pt-BR" sz="2800" b="1">
                <a:effectLst/>
              </a:rPr>
              <a:t>Um lobo, tendo se engasgado com um pedaço de osso, contratou uma garça, por uma grande soma em dinheiro, para ela colocar a cabeça dentro da sua garganta e de lá retirar o osso. </a:t>
            </a:r>
            <a:br>
              <a:rPr lang="pt-BR" altLang="pt-BR" sz="2800" b="1">
                <a:effectLst/>
              </a:rPr>
            </a:br>
            <a:r>
              <a:rPr lang="pt-BR" altLang="pt-BR" sz="2800" b="1">
                <a:effectLst/>
              </a:rPr>
              <a:t>	Quando a garça retirou o osso, e pediu o pagamento que tinham combinado, o lobo, rangendo os dentes, exclamou: </a:t>
            </a:r>
            <a:br>
              <a:rPr lang="pt-BR" altLang="pt-BR" sz="2800" b="1">
                <a:effectLst/>
              </a:rPr>
            </a:br>
            <a:r>
              <a:rPr lang="pt-BR" altLang="pt-BR" sz="2800" b="1">
                <a:effectLst/>
              </a:rPr>
              <a:t>	- Ora, ora! Você já foi recompensada, ao ser permitido que sua cabeça saísse a salvo de dentro da boca e mandíbulas de um lobo. </a:t>
            </a:r>
            <a:br>
              <a:rPr lang="pt-BR" altLang="pt-BR" sz="2800" b="1">
                <a:effectLst/>
              </a:rPr>
            </a:br>
            <a:r>
              <a:rPr lang="pt-BR" altLang="pt-BR" sz="2800" b="1">
                <a:effectLst/>
              </a:rPr>
              <a:t>								Esopo</a:t>
            </a:r>
            <a:r>
              <a:rPr lang="pt-BR" altLang="pt-BR"/>
              <a:t> 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BR" altLang="pt-BR"/>
              <a:t>Diagnóstico clínico </a:t>
            </a:r>
          </a:p>
        </p:txBody>
      </p:sp>
      <p:sp>
        <p:nvSpPr>
          <p:cNvPr id="1116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00150" y="1981200"/>
            <a:ext cx="9086850" cy="4114800"/>
          </a:xfrm>
        </p:spPr>
        <p:txBody>
          <a:bodyPr/>
          <a:lstStyle/>
          <a:p>
            <a:pPr>
              <a:lnSpc>
                <a:spcPct val="120000"/>
              </a:lnSpc>
              <a:buFont typeface="Wingdings" panose="05000000000000000000" pitchFamily="2" charset="2"/>
              <a:buNone/>
            </a:pPr>
            <a:endParaRPr lang="pt-BR" altLang="pt-BR"/>
          </a:p>
          <a:p>
            <a:pPr>
              <a:lnSpc>
                <a:spcPct val="120000"/>
              </a:lnSpc>
              <a:buFontTx/>
              <a:buNone/>
            </a:pPr>
            <a:r>
              <a:rPr lang="pt-BR" altLang="pt-BR"/>
              <a:t>Hollinger: 3 estágios</a:t>
            </a:r>
          </a:p>
          <a:p>
            <a:pPr>
              <a:lnSpc>
                <a:spcPct val="120000"/>
              </a:lnSpc>
              <a:buFontTx/>
              <a:buNone/>
            </a:pPr>
            <a:r>
              <a:rPr lang="pt-BR" altLang="pt-BR"/>
              <a:t>1° : Tosse, engasgo e sufocação</a:t>
            </a:r>
          </a:p>
          <a:p>
            <a:pPr>
              <a:lnSpc>
                <a:spcPct val="120000"/>
              </a:lnSpc>
              <a:buFontTx/>
              <a:buNone/>
            </a:pPr>
            <a:r>
              <a:rPr lang="pt-BR" altLang="pt-BR"/>
              <a:t>2° : Intervalo assintomático</a:t>
            </a:r>
          </a:p>
          <a:p>
            <a:pPr>
              <a:lnSpc>
                <a:spcPct val="120000"/>
              </a:lnSpc>
              <a:buFontTx/>
              <a:buNone/>
            </a:pPr>
            <a:r>
              <a:rPr lang="pt-BR" altLang="pt-BR"/>
              <a:t>3° : Obstrução / erosão da mucosa traqueobrônquica e infecções</a:t>
            </a:r>
          </a:p>
        </p:txBody>
      </p:sp>
      <p:sp>
        <p:nvSpPr>
          <p:cNvPr id="111620" name="Text Box 4"/>
          <p:cNvSpPr txBox="1">
            <a:spLocks noChangeArrowheads="1"/>
          </p:cNvSpPr>
          <p:nvPr/>
        </p:nvSpPr>
        <p:spPr bwMode="auto">
          <a:xfrm>
            <a:off x="2590800" y="6324600"/>
            <a:ext cx="76962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/>
            <a:r>
              <a:rPr lang="pt-BR" altLang="pt-BR" sz="2000">
                <a:latin typeface="Arial" panose="020B0604020202020204" pitchFamily="34" charset="0"/>
              </a:rPr>
              <a:t>Cohen SR Ann Otol Rhino Laryngol 1980; 89: 437-432</a:t>
            </a:r>
          </a:p>
        </p:txBody>
      </p:sp>
      <p:sp>
        <p:nvSpPr>
          <p:cNvPr id="111621" name="Text Box 5"/>
          <p:cNvSpPr txBox="1">
            <a:spLocks noChangeArrowheads="1"/>
          </p:cNvSpPr>
          <p:nvPr/>
        </p:nvSpPr>
        <p:spPr bwMode="auto">
          <a:xfrm>
            <a:off x="3990975" y="1916113"/>
            <a:ext cx="3382963" cy="604837"/>
          </a:xfrm>
          <a:prstGeom prst="rect">
            <a:avLst/>
          </a:prstGeom>
          <a:solidFill>
            <a:schemeClr val="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lnSpc>
                <a:spcPct val="120000"/>
              </a:lnSpc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None/>
            </a:pPr>
            <a:r>
              <a:rPr lang="pt-BR" altLang="pt-BR">
                <a:solidFill>
                  <a:schemeClr val="bg1"/>
                </a:solidFill>
              </a:rPr>
              <a:t>Sinais e Sintomas:</a:t>
            </a:r>
            <a:r>
              <a:rPr lang="pt-BR" altLang="pt-BR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endParaRPr lang="pt-BR" altLang="pt-BR" b="1">
              <a:solidFill>
                <a:schemeClr val="bg2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BR" altLang="pt-BR"/>
              <a:t>Diagnóstico clínico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609600" indent="-609600">
              <a:buFontTx/>
              <a:buNone/>
            </a:pPr>
            <a:endParaRPr lang="pt-BR" altLang="pt-BR" sz="2800"/>
          </a:p>
          <a:p>
            <a:pPr marL="609600" indent="-609600">
              <a:buFontTx/>
              <a:buNone/>
            </a:pPr>
            <a:r>
              <a:rPr lang="pt-BR" altLang="pt-BR" sz="2800"/>
              <a:t>Tríade Clássica</a:t>
            </a:r>
          </a:p>
          <a:p>
            <a:pPr marL="609600" indent="-609600">
              <a:buFontTx/>
              <a:buChar char="•"/>
            </a:pPr>
            <a:r>
              <a:rPr lang="pt-BR" altLang="pt-BR" sz="2800"/>
              <a:t>TOSSE</a:t>
            </a:r>
          </a:p>
          <a:p>
            <a:pPr marL="609600" indent="-609600">
              <a:buFontTx/>
              <a:buChar char="•"/>
            </a:pPr>
            <a:r>
              <a:rPr lang="pt-BR" altLang="pt-BR" sz="2800"/>
              <a:t>SIBILOS</a:t>
            </a:r>
          </a:p>
          <a:p>
            <a:pPr marL="609600" indent="-609600">
              <a:buFontTx/>
              <a:buChar char="•"/>
            </a:pPr>
            <a:r>
              <a:rPr lang="pt-BR" altLang="pt-BR" sz="2800"/>
              <a:t>DIMINUIÇÃO DE MV</a:t>
            </a:r>
          </a:p>
          <a:p>
            <a:pPr marL="609600" indent="-609600">
              <a:buSzTx/>
              <a:buFont typeface="Wingdings" panose="05000000000000000000" pitchFamily="2" charset="2"/>
              <a:buChar char="Ø"/>
            </a:pPr>
            <a:r>
              <a:rPr lang="pt-BR" altLang="pt-BR" sz="2800"/>
              <a:t>Ocorre em apenas </a:t>
            </a:r>
            <a:r>
              <a:rPr lang="pt-BR" altLang="pt-BR" sz="2800" b="1"/>
              <a:t>24%</a:t>
            </a:r>
            <a:r>
              <a:rPr lang="pt-BR" altLang="pt-BR" sz="2800"/>
              <a:t> dos casos nas primeiras 24 horas.</a:t>
            </a:r>
          </a:p>
          <a:p>
            <a:pPr marL="609600" indent="-609600">
              <a:buSzTx/>
              <a:buFont typeface="Wingdings" panose="05000000000000000000" pitchFamily="2" charset="2"/>
              <a:buChar char="Ø"/>
            </a:pPr>
            <a:r>
              <a:rPr lang="pt-BR" altLang="pt-BR" sz="2800"/>
              <a:t>Ocorre em </a:t>
            </a:r>
            <a:r>
              <a:rPr lang="pt-BR" altLang="pt-BR" sz="2800" b="1"/>
              <a:t>50%</a:t>
            </a:r>
            <a:r>
              <a:rPr lang="pt-BR" altLang="pt-BR" sz="2800"/>
              <a:t> dos casos após 24 horas.</a:t>
            </a:r>
          </a:p>
        </p:txBody>
      </p:sp>
      <p:sp>
        <p:nvSpPr>
          <p:cNvPr id="101380" name="Text Box 4"/>
          <p:cNvSpPr txBox="1">
            <a:spLocks noChangeArrowheads="1"/>
          </p:cNvSpPr>
          <p:nvPr/>
        </p:nvSpPr>
        <p:spPr bwMode="auto">
          <a:xfrm>
            <a:off x="3990975" y="1916113"/>
            <a:ext cx="2447925" cy="604837"/>
          </a:xfrm>
          <a:prstGeom prst="rect">
            <a:avLst/>
          </a:prstGeom>
          <a:solidFill>
            <a:schemeClr val="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lnSpc>
                <a:spcPct val="120000"/>
              </a:lnSpc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None/>
            </a:pPr>
            <a:r>
              <a:rPr lang="pt-BR" altLang="pt-BR" b="1">
                <a:solidFill>
                  <a:schemeClr val="bg1"/>
                </a:solidFill>
              </a:rPr>
              <a:t>Exame físico</a:t>
            </a:r>
            <a:r>
              <a:rPr lang="pt-BR" altLang="pt-BR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endParaRPr lang="pt-BR" altLang="pt-BR" b="1">
              <a:solidFill>
                <a:schemeClr val="bg2"/>
              </a:solidFill>
            </a:endParaRPr>
          </a:p>
        </p:txBody>
      </p:sp>
      <p:sp>
        <p:nvSpPr>
          <p:cNvPr id="101381" name="Text Box 5"/>
          <p:cNvSpPr txBox="1">
            <a:spLocks noChangeArrowheads="1"/>
          </p:cNvSpPr>
          <p:nvPr/>
        </p:nvSpPr>
        <p:spPr bwMode="auto">
          <a:xfrm>
            <a:off x="1543050" y="6461125"/>
            <a:ext cx="87439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/>
            <a:r>
              <a:rPr lang="pt-BR" altLang="pt-BR" sz="2000">
                <a:latin typeface="Arial" panose="020B0604020202020204" pitchFamily="34" charset="0"/>
              </a:rPr>
              <a:t>Prakash Udaya B. </a:t>
            </a:r>
            <a:r>
              <a:rPr lang="pt-BR" altLang="pt-BR" sz="2000" i="1">
                <a:latin typeface="Arial" panose="020B0604020202020204" pitchFamily="34" charset="0"/>
              </a:rPr>
              <a:t>Bronchoscopy</a:t>
            </a:r>
            <a:r>
              <a:rPr lang="pt-BR" altLang="pt-BR" sz="2000">
                <a:latin typeface="Arial" panose="020B0604020202020204" pitchFamily="34" charset="0"/>
              </a:rPr>
              <a:t>  Raven Press1992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BR" altLang="pt-BR"/>
              <a:t>CE em laringe</a:t>
            </a:r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 sz="2400"/>
          </a:p>
          <a:p>
            <a:pPr>
              <a:buFont typeface="Wingdings" panose="05000000000000000000" pitchFamily="2" charset="2"/>
              <a:buNone/>
            </a:pPr>
            <a:r>
              <a:rPr lang="pt-BR" altLang="pt-BR" sz="2800"/>
              <a:t>	Em 181 casos de inalação de CE, 3% estavam alojados na traquéia</a:t>
            </a:r>
          </a:p>
          <a:p>
            <a:pPr>
              <a:buFont typeface="Wingdings" panose="05000000000000000000" pitchFamily="2" charset="2"/>
              <a:buNone/>
            </a:pPr>
            <a:r>
              <a:rPr lang="pt-BR" altLang="pt-BR" sz="2800"/>
              <a:t>	</a:t>
            </a:r>
          </a:p>
          <a:p>
            <a:r>
              <a:rPr lang="pt-BR" altLang="pt-BR" sz="2800"/>
              <a:t>Obstrução completa 		fatal</a:t>
            </a:r>
          </a:p>
          <a:p>
            <a:r>
              <a:rPr lang="pt-BR" altLang="pt-BR" sz="2800"/>
              <a:t>Obstrução parcial 		confundida com						laringite infecciosa</a:t>
            </a:r>
          </a:p>
          <a:p>
            <a:endParaRPr lang="pt-BR" altLang="pt-BR" sz="2800"/>
          </a:p>
        </p:txBody>
      </p:sp>
      <p:sp>
        <p:nvSpPr>
          <p:cNvPr id="3078" name="AutoShape 6"/>
          <p:cNvSpPr>
            <a:spLocks noChangeArrowheads="1"/>
          </p:cNvSpPr>
          <p:nvPr/>
        </p:nvSpPr>
        <p:spPr bwMode="auto">
          <a:xfrm>
            <a:off x="4856163" y="4005263"/>
            <a:ext cx="890587" cy="341312"/>
          </a:xfrm>
          <a:prstGeom prst="rightArrow">
            <a:avLst>
              <a:gd name="adj1" fmla="val 50000"/>
              <a:gd name="adj2" fmla="val 6523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3079" name="Rectangle 7"/>
          <p:cNvSpPr>
            <a:spLocks noChangeArrowheads="1"/>
          </p:cNvSpPr>
          <p:nvPr/>
        </p:nvSpPr>
        <p:spPr bwMode="auto">
          <a:xfrm>
            <a:off x="0" y="6462713"/>
            <a:ext cx="10287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r">
              <a:spcBef>
                <a:spcPct val="0"/>
              </a:spcBef>
            </a:pPr>
            <a:r>
              <a:rPr lang="pt-BR" altLang="pt-BR" sz="2000">
                <a:latin typeface="Arial" panose="020B0604020202020204" pitchFamily="34" charset="0"/>
              </a:rPr>
              <a:t>Robinson, P J. Journal of Paediatrics &amp; Child Health. 39(6):477-479, Aug 2003</a:t>
            </a:r>
            <a:r>
              <a:rPr lang="pt-BR" altLang="pt-BR" sz="1800"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3081" name="AutoShape 9"/>
          <p:cNvSpPr>
            <a:spLocks noChangeArrowheads="1"/>
          </p:cNvSpPr>
          <p:nvPr/>
        </p:nvSpPr>
        <p:spPr bwMode="auto">
          <a:xfrm>
            <a:off x="4856163" y="4581525"/>
            <a:ext cx="890587" cy="341313"/>
          </a:xfrm>
          <a:prstGeom prst="rightArrow">
            <a:avLst>
              <a:gd name="adj1" fmla="val 50000"/>
              <a:gd name="adj2" fmla="val 65232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BR" altLang="pt-BR"/>
              <a:t>CE em laringe</a:t>
            </a:r>
          </a:p>
        </p:txBody>
      </p:sp>
      <p:pic>
        <p:nvPicPr>
          <p:cNvPr id="131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425" y="2209800"/>
            <a:ext cx="8829675" cy="3970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1076" name="Rectangle 4"/>
          <p:cNvSpPr>
            <a:spLocks noChangeArrowheads="1"/>
          </p:cNvSpPr>
          <p:nvPr/>
        </p:nvSpPr>
        <p:spPr bwMode="auto">
          <a:xfrm>
            <a:off x="0" y="6448425"/>
            <a:ext cx="10287000" cy="427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r">
              <a:spcBef>
                <a:spcPct val="0"/>
              </a:spcBef>
            </a:pPr>
            <a:r>
              <a:rPr lang="pt-BR" altLang="pt-BR" sz="2200">
                <a:latin typeface="Arial" panose="020B0604020202020204" pitchFamily="34" charset="0"/>
              </a:rPr>
              <a:t>ENDOSCOPIA RESPIRATÓRIA – REVINTER 2002</a:t>
            </a:r>
            <a:r>
              <a:rPr lang="pt-BR" altLang="pt-BR" sz="1800">
                <a:latin typeface="Arial" panose="020B0604020202020204" pitchFamily="34" charset="0"/>
              </a:rPr>
              <a:t> 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remido">
  <a:themeElements>
    <a:clrScheme name="Tremido 2">
      <a:dk1>
        <a:srgbClr val="000099"/>
      </a:dk1>
      <a:lt1>
        <a:srgbClr val="FFFFFF"/>
      </a:lt1>
      <a:dk2>
        <a:srgbClr val="000066"/>
      </a:dk2>
      <a:lt2>
        <a:srgbClr val="EAEAEA"/>
      </a:lt2>
      <a:accent1>
        <a:srgbClr val="66CCFF"/>
      </a:accent1>
      <a:accent2>
        <a:srgbClr val="0066FF"/>
      </a:accent2>
      <a:accent3>
        <a:srgbClr val="AAAAB8"/>
      </a:accent3>
      <a:accent4>
        <a:srgbClr val="DADADA"/>
      </a:accent4>
      <a:accent5>
        <a:srgbClr val="B8E2FF"/>
      </a:accent5>
      <a:accent6>
        <a:srgbClr val="005CE7"/>
      </a:accent6>
      <a:hlink>
        <a:srgbClr val="FFFFCC"/>
      </a:hlink>
      <a:folHlink>
        <a:srgbClr val="99CC00"/>
      </a:folHlink>
    </a:clrScheme>
    <a:fontScheme name="Tremid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pt-BR" altLang="pt-BR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anose="020B060403050404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pt-BR" altLang="pt-BR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anose="020B0604030504040204" pitchFamily="34" charset="0"/>
          </a:defRPr>
        </a:defPPr>
      </a:lstStyle>
    </a:lnDef>
  </a:objectDefaults>
  <a:extraClrSchemeLst>
    <a:extraClrScheme>
      <a:clrScheme name="Tremido 1">
        <a:dk1>
          <a:srgbClr val="BD3737"/>
        </a:dk1>
        <a:lt1>
          <a:srgbClr val="FFFFFF"/>
        </a:lt1>
        <a:dk2>
          <a:srgbClr val="721E1E"/>
        </a:dk2>
        <a:lt2>
          <a:srgbClr val="FFCC00"/>
        </a:lt2>
        <a:accent1>
          <a:srgbClr val="FF6600"/>
        </a:accent1>
        <a:accent2>
          <a:srgbClr val="CC3300"/>
        </a:accent2>
        <a:accent3>
          <a:srgbClr val="BCABAB"/>
        </a:accent3>
        <a:accent4>
          <a:srgbClr val="DADADA"/>
        </a:accent4>
        <a:accent5>
          <a:srgbClr val="FFB8AA"/>
        </a:accent5>
        <a:accent6>
          <a:srgbClr val="B92D00"/>
        </a:accent6>
        <a:hlink>
          <a:srgbClr val="F7CC2F"/>
        </a:hlink>
        <a:folHlink>
          <a:srgbClr val="C7C6B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remido 2">
        <a:dk1>
          <a:srgbClr val="000099"/>
        </a:dk1>
        <a:lt1>
          <a:srgbClr val="FFFFFF"/>
        </a:lt1>
        <a:dk2>
          <a:srgbClr val="000066"/>
        </a:dk2>
        <a:lt2>
          <a:srgbClr val="EAEAEA"/>
        </a:lt2>
        <a:accent1>
          <a:srgbClr val="66CCFF"/>
        </a:accent1>
        <a:accent2>
          <a:srgbClr val="0066FF"/>
        </a:accent2>
        <a:accent3>
          <a:srgbClr val="AAAAB8"/>
        </a:accent3>
        <a:accent4>
          <a:srgbClr val="DADADA"/>
        </a:accent4>
        <a:accent5>
          <a:srgbClr val="B8E2FF"/>
        </a:accent5>
        <a:accent6>
          <a:srgbClr val="005CE7"/>
        </a:accent6>
        <a:hlink>
          <a:srgbClr val="FFFFCC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remido 3">
        <a:dk1>
          <a:srgbClr val="6600CC"/>
        </a:dk1>
        <a:lt1>
          <a:srgbClr val="FFFFFF"/>
        </a:lt1>
        <a:dk2>
          <a:srgbClr val="4B0096"/>
        </a:dk2>
        <a:lt2>
          <a:srgbClr val="CDD7DF"/>
        </a:lt2>
        <a:accent1>
          <a:srgbClr val="9999FF"/>
        </a:accent1>
        <a:accent2>
          <a:srgbClr val="7850BA"/>
        </a:accent2>
        <a:accent3>
          <a:srgbClr val="B1AAC9"/>
        </a:accent3>
        <a:accent4>
          <a:srgbClr val="DADADA"/>
        </a:accent4>
        <a:accent5>
          <a:srgbClr val="CACAFF"/>
        </a:accent5>
        <a:accent6>
          <a:srgbClr val="6C48A8"/>
        </a:accent6>
        <a:hlink>
          <a:srgbClr val="00CCFF"/>
        </a:hlink>
        <a:folHlink>
          <a:srgbClr val="0796B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remido 4">
        <a:dk1>
          <a:srgbClr val="55863C"/>
        </a:dk1>
        <a:lt1>
          <a:srgbClr val="FFFFFF"/>
        </a:lt1>
        <a:dk2>
          <a:srgbClr val="375F2F"/>
        </a:dk2>
        <a:lt2>
          <a:srgbClr val="D1EFB3"/>
        </a:lt2>
        <a:accent1>
          <a:srgbClr val="00CC66"/>
        </a:accent1>
        <a:accent2>
          <a:srgbClr val="8EAC66"/>
        </a:accent2>
        <a:accent3>
          <a:srgbClr val="AEB6AD"/>
        </a:accent3>
        <a:accent4>
          <a:srgbClr val="DADADA"/>
        </a:accent4>
        <a:accent5>
          <a:srgbClr val="AAE2B8"/>
        </a:accent5>
        <a:accent6>
          <a:srgbClr val="809B5C"/>
        </a:accent6>
        <a:hlink>
          <a:srgbClr val="B4EF7F"/>
        </a:hlink>
        <a:folHlink>
          <a:srgbClr val="F8F6A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remido 5">
        <a:dk1>
          <a:srgbClr val="588073"/>
        </a:dk1>
        <a:lt1>
          <a:srgbClr val="FFFFFF"/>
        </a:lt1>
        <a:dk2>
          <a:srgbClr val="486768"/>
        </a:dk2>
        <a:lt2>
          <a:srgbClr val="DDDDDD"/>
        </a:lt2>
        <a:accent1>
          <a:srgbClr val="33CCCC"/>
        </a:accent1>
        <a:accent2>
          <a:srgbClr val="008871"/>
        </a:accent2>
        <a:accent3>
          <a:srgbClr val="B1B8B9"/>
        </a:accent3>
        <a:accent4>
          <a:srgbClr val="DADADA"/>
        </a:accent4>
        <a:accent5>
          <a:srgbClr val="ADE2E2"/>
        </a:accent5>
        <a:accent6>
          <a:srgbClr val="007B66"/>
        </a:accent6>
        <a:hlink>
          <a:srgbClr val="00CC99"/>
        </a:hlink>
        <a:folHlink>
          <a:srgbClr val="A8A8A8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remido 6">
        <a:dk1>
          <a:srgbClr val="6B6C75"/>
        </a:dk1>
        <a:lt1>
          <a:srgbClr val="FFFFFF"/>
        </a:lt1>
        <a:dk2>
          <a:srgbClr val="575863"/>
        </a:dk2>
        <a:lt2>
          <a:srgbClr val="FFFFCC"/>
        </a:lt2>
        <a:accent1>
          <a:srgbClr val="677481"/>
        </a:accent1>
        <a:accent2>
          <a:srgbClr val="697E5E"/>
        </a:accent2>
        <a:accent3>
          <a:srgbClr val="B4B4B7"/>
        </a:accent3>
        <a:accent4>
          <a:srgbClr val="DADADA"/>
        </a:accent4>
        <a:accent5>
          <a:srgbClr val="B8BCC1"/>
        </a:accent5>
        <a:accent6>
          <a:srgbClr val="5E7254"/>
        </a:accent6>
        <a:hlink>
          <a:srgbClr val="E9E77F"/>
        </a:hlink>
        <a:folHlink>
          <a:srgbClr val="D3A44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remido 7">
        <a:dk1>
          <a:srgbClr val="000000"/>
        </a:dk1>
        <a:lt1>
          <a:srgbClr val="C4D6BE"/>
        </a:lt1>
        <a:dk2>
          <a:srgbClr val="339966"/>
        </a:dk2>
        <a:lt2>
          <a:srgbClr val="EFFBF0"/>
        </a:lt2>
        <a:accent1>
          <a:srgbClr val="DDDDDD"/>
        </a:accent1>
        <a:accent2>
          <a:srgbClr val="CCFF99"/>
        </a:accent2>
        <a:accent3>
          <a:srgbClr val="DEE8DB"/>
        </a:accent3>
        <a:accent4>
          <a:srgbClr val="000000"/>
        </a:accent4>
        <a:accent5>
          <a:srgbClr val="EBEBEB"/>
        </a:accent5>
        <a:accent6>
          <a:srgbClr val="B9E78A"/>
        </a:accent6>
        <a:hlink>
          <a:srgbClr val="009900"/>
        </a:hlink>
        <a:folHlink>
          <a:srgbClr val="33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remido 8">
        <a:dk1>
          <a:srgbClr val="000000"/>
        </a:dk1>
        <a:lt1>
          <a:srgbClr val="D6DAE4"/>
        </a:lt1>
        <a:dk2>
          <a:srgbClr val="000099"/>
        </a:dk2>
        <a:lt2>
          <a:srgbClr val="FFFFFF"/>
        </a:lt2>
        <a:accent1>
          <a:srgbClr val="BFDEE3"/>
        </a:accent1>
        <a:accent2>
          <a:srgbClr val="C0C0C0"/>
        </a:accent2>
        <a:accent3>
          <a:srgbClr val="E8EAEF"/>
        </a:accent3>
        <a:accent4>
          <a:srgbClr val="000000"/>
        </a:accent4>
        <a:accent5>
          <a:srgbClr val="DCECEF"/>
        </a:accent5>
        <a:accent6>
          <a:srgbClr val="AEAEAE"/>
        </a:accent6>
        <a:hlink>
          <a:srgbClr val="3333CC"/>
        </a:hlink>
        <a:folHlink>
          <a:srgbClr val="5E93C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remido 9">
        <a:dk1>
          <a:srgbClr val="4A2500"/>
        </a:dk1>
        <a:lt1>
          <a:srgbClr val="C2C0BA"/>
        </a:lt1>
        <a:dk2>
          <a:srgbClr val="788569"/>
        </a:dk2>
        <a:lt2>
          <a:srgbClr val="F4F4EC"/>
        </a:lt2>
        <a:accent1>
          <a:srgbClr val="E1DFC1"/>
        </a:accent1>
        <a:accent2>
          <a:srgbClr val="A5A7AF"/>
        </a:accent2>
        <a:accent3>
          <a:srgbClr val="DDDCD9"/>
        </a:accent3>
        <a:accent4>
          <a:srgbClr val="3E1E00"/>
        </a:accent4>
        <a:accent5>
          <a:srgbClr val="EEECDD"/>
        </a:accent5>
        <a:accent6>
          <a:srgbClr val="95979E"/>
        </a:accent6>
        <a:hlink>
          <a:srgbClr val="9C9800"/>
        </a:hlink>
        <a:folHlink>
          <a:srgbClr val="666633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Tremido</Template>
  <TotalTime>1254</TotalTime>
  <Words>1208</Words>
  <Application>Microsoft Office PowerPoint</Application>
  <PresentationFormat>Slides de 35 mm</PresentationFormat>
  <Paragraphs>280</Paragraphs>
  <Slides>50</Slides>
  <Notes>22</Notes>
  <HiddenSlides>0</HiddenSlides>
  <MMClips>0</MMClips>
  <ScaleCrop>false</ScaleCrop>
  <HeadingPairs>
    <vt:vector size="8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Servidores OLE inseridos</vt:lpstr>
      </vt:variant>
      <vt:variant>
        <vt:i4>3</vt:i4>
      </vt:variant>
      <vt:variant>
        <vt:lpstr>Títulos de slides</vt:lpstr>
      </vt:variant>
      <vt:variant>
        <vt:i4>50</vt:i4>
      </vt:variant>
    </vt:vector>
  </HeadingPairs>
  <TitlesOfParts>
    <vt:vector size="58" baseType="lpstr">
      <vt:lpstr>Arial</vt:lpstr>
      <vt:lpstr>Times New Roman</vt:lpstr>
      <vt:lpstr>Wingdings</vt:lpstr>
      <vt:lpstr>Tahoma</vt:lpstr>
      <vt:lpstr>Tremido</vt:lpstr>
      <vt:lpstr>Foto do Microsoft Photo Editor 3.0</vt:lpstr>
      <vt:lpstr>Micrografx Picture Publisher 7 Image</vt:lpstr>
      <vt:lpstr>Gráfico do Microsoft Graph</vt:lpstr>
      <vt:lpstr>CORPO ESTRANHO EM VIA AÉREA</vt:lpstr>
      <vt:lpstr>Aspectos clínicos</vt:lpstr>
      <vt:lpstr>Causas da aspiração</vt:lpstr>
      <vt:lpstr>Apresentação do PowerPoint</vt:lpstr>
      <vt:lpstr>Tipos de CE</vt:lpstr>
      <vt:lpstr>Diagnóstico clínico </vt:lpstr>
      <vt:lpstr>Diagnóstico clínico</vt:lpstr>
      <vt:lpstr>CE em laringe</vt:lpstr>
      <vt:lpstr>CE em laringe</vt:lpstr>
      <vt:lpstr>Alterações radiológicas</vt:lpstr>
      <vt:lpstr>Tipos de CE</vt:lpstr>
      <vt:lpstr>Quatro tipos de obstrução brônquica</vt:lpstr>
      <vt:lpstr>Quatro tipos de obstrução brônquica</vt:lpstr>
      <vt:lpstr>Quatro tipos de obstrução brônquica</vt:lpstr>
      <vt:lpstr>Quatro tipos de obstrução brônquica</vt:lpstr>
      <vt:lpstr>ACURÁCIA RADIOLÓGICA</vt:lpstr>
      <vt:lpstr>Achados Radiológicos  Revisão de 343 casos</vt:lpstr>
      <vt:lpstr>CE metálico</vt:lpstr>
      <vt:lpstr>CE metálico</vt:lpstr>
      <vt:lpstr>CE plástico</vt:lpstr>
      <vt:lpstr>CE vegetal</vt:lpstr>
      <vt:lpstr>CE em laringe</vt:lpstr>
      <vt:lpstr>TOMOGRAFIA COMPUTADORIZADA</vt:lpstr>
      <vt:lpstr>Fluoroscopia</vt:lpstr>
      <vt:lpstr>CINTILOGRAFIA</vt:lpstr>
      <vt:lpstr>Tratamento endoscópico Avaliação pelo ap. flexível</vt:lpstr>
      <vt:lpstr>Tratamento endoscópico  Inspeção pelo aparelho rígido</vt:lpstr>
      <vt:lpstr>Remoção com pinça</vt:lpstr>
      <vt:lpstr>Hiperinsuflação</vt:lpstr>
      <vt:lpstr>Fluoroscopia</vt:lpstr>
      <vt:lpstr>Localização dos CE</vt:lpstr>
      <vt:lpstr>Escolha do aparelho</vt:lpstr>
      <vt:lpstr>Equipamento rígido</vt:lpstr>
      <vt:lpstr>Equipamento flexível</vt:lpstr>
      <vt:lpstr>Complicações agudas</vt:lpstr>
      <vt:lpstr>Complicações agudas</vt:lpstr>
      <vt:lpstr>Complicações crônicas</vt:lpstr>
      <vt:lpstr>Injúria à mucosa</vt:lpstr>
      <vt:lpstr>Apresentação do PowerPoint</vt:lpstr>
      <vt:lpstr>APARELHO FLEXÍVEL</vt:lpstr>
      <vt:lpstr>APARELHO RÍGIDO</vt:lpstr>
      <vt:lpstr>Flexível X rígido</vt:lpstr>
      <vt:lpstr>Complicações agudas</vt:lpstr>
      <vt:lpstr>Complicações crônicas</vt:lpstr>
      <vt:lpstr>Tratamento endoscópico Mortalidade</vt:lpstr>
      <vt:lpstr>Tratamento cirúrgico</vt:lpstr>
      <vt:lpstr>Serviço de Endoscopia do HC-FMUSP</vt:lpstr>
      <vt:lpstr>Estatística 2001-2002: 31 procedimentos Tipos de aparelhos</vt:lpstr>
      <vt:lpstr> Tipos de CE</vt:lpstr>
      <vt:lpstr>Apresentação do PowerPoint</vt:lpstr>
    </vt:vector>
  </TitlesOfParts>
  <Company>Rick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Marcelo</dc:creator>
  <cp:lastModifiedBy>Marcelo Gervilla Gregorio</cp:lastModifiedBy>
  <cp:revision>25</cp:revision>
  <dcterms:created xsi:type="dcterms:W3CDTF">2002-08-31T18:46:04Z</dcterms:created>
  <dcterms:modified xsi:type="dcterms:W3CDTF">2016-11-05T19:14:20Z</dcterms:modified>
</cp:coreProperties>
</file>