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360" r:id="rId2"/>
    <p:sldId id="367" r:id="rId3"/>
    <p:sldId id="369" r:id="rId4"/>
    <p:sldId id="363" r:id="rId5"/>
    <p:sldId id="371" r:id="rId6"/>
    <p:sldId id="372" r:id="rId7"/>
    <p:sldId id="374" r:id="rId8"/>
    <p:sldId id="375" r:id="rId9"/>
    <p:sldId id="377" r:id="rId10"/>
    <p:sldId id="390" r:id="rId11"/>
    <p:sldId id="391" r:id="rId12"/>
    <p:sldId id="379" r:id="rId13"/>
    <p:sldId id="381" r:id="rId14"/>
    <p:sldId id="378" r:id="rId15"/>
    <p:sldId id="380" r:id="rId16"/>
    <p:sldId id="385" r:id="rId17"/>
    <p:sldId id="376" r:id="rId18"/>
    <p:sldId id="388" r:id="rId19"/>
    <p:sldId id="389" r:id="rId20"/>
    <p:sldId id="383" r:id="rId21"/>
    <p:sldId id="386" r:id="rId22"/>
    <p:sldId id="384" r:id="rId23"/>
    <p:sldId id="387" r:id="rId24"/>
  </p:sldIdLst>
  <p:sldSz cx="10287000" cy="6858000" type="35mm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  <a:srgbClr val="CC3300"/>
    <a:srgbClr val="FF6600"/>
    <a:srgbClr val="FF99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5" autoAdjust="0"/>
    <p:restoredTop sz="86506" autoAdjust="0"/>
  </p:normalViewPr>
  <p:slideViewPr>
    <p:cSldViewPr>
      <p:cViewPr varScale="1">
        <p:scale>
          <a:sx n="42" d="100"/>
          <a:sy n="42" d="100"/>
        </p:scale>
        <p:origin x="734" y="5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08BCCD-3252-4505-A9BC-D6D464DF20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4F5819-C73C-4796-A3E9-F0B63D2406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417C5E9-51B4-4C59-B13C-F80E012BA46E}" type="slidenum">
              <a:rPr lang="pt-BR" altLang="pt-BR" smtClean="0">
                <a:latin typeface="Arial" panose="020B0604020202020204" pitchFamily="34" charset="0"/>
              </a:rPr>
              <a:pPr/>
              <a:t>1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9D84C7-C666-49F8-94C9-E745F4B2FA9A}" type="slidenum">
              <a:rPr lang="pt-BR" altLang="pt-BR" smtClean="0">
                <a:latin typeface="Arial" panose="020B0604020202020204" pitchFamily="34" charset="0"/>
              </a:rPr>
              <a:pPr/>
              <a:t>12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78D20E0-96EC-475F-B29F-56A9B029FC6B}" type="slidenum">
              <a:rPr lang="pt-BR" altLang="pt-BR" smtClean="0">
                <a:latin typeface="Arial" panose="020B0604020202020204" pitchFamily="34" charset="0"/>
              </a:rPr>
              <a:pPr/>
              <a:t>13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A472CCC-A94A-4F91-A5B8-54C90EC36BF6}" type="slidenum">
              <a:rPr lang="pt-BR" altLang="pt-BR" smtClean="0">
                <a:latin typeface="Arial" panose="020B0604020202020204" pitchFamily="34" charset="0"/>
              </a:rPr>
              <a:pPr/>
              <a:t>14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9E29B9-F7F9-48E0-9EDA-19165C4AC1C0}" type="slidenum">
              <a:rPr lang="pt-BR" altLang="pt-BR" smtClean="0">
                <a:latin typeface="Arial" panose="020B0604020202020204" pitchFamily="34" charset="0"/>
              </a:rPr>
              <a:pPr/>
              <a:t>15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96F611C-C774-4F2C-B27A-328B2643E47E}" type="slidenum">
              <a:rPr lang="pt-BR" altLang="pt-BR" smtClean="0">
                <a:latin typeface="Arial" panose="020B0604020202020204" pitchFamily="34" charset="0"/>
              </a:rPr>
              <a:pPr/>
              <a:t>16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A48B2AC-BCB8-41C7-B5C6-965037176528}" type="slidenum">
              <a:rPr lang="pt-BR" altLang="pt-BR" smtClean="0">
                <a:latin typeface="Arial" panose="020B0604020202020204" pitchFamily="34" charset="0"/>
              </a:rPr>
              <a:pPr/>
              <a:t>17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450DC5-4EB1-4854-A6C5-1AA5BBDF30E8}" type="slidenum">
              <a:rPr lang="pt-BR" altLang="pt-BR" smtClean="0">
                <a:latin typeface="Arial" panose="020B0604020202020204" pitchFamily="34" charset="0"/>
              </a:rPr>
              <a:pPr/>
              <a:t>20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6BFB20D-2A5B-4F6F-AAF0-083344E8FFC3}" type="slidenum">
              <a:rPr lang="pt-BR" altLang="pt-BR" smtClean="0">
                <a:latin typeface="Arial" panose="020B0604020202020204" pitchFamily="34" charset="0"/>
              </a:rPr>
              <a:pPr/>
              <a:t>21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224E5D9-35DC-4932-946F-02851D7C6989}" type="slidenum">
              <a:rPr lang="pt-BR" altLang="pt-BR" smtClean="0">
                <a:latin typeface="Arial" panose="020B0604020202020204" pitchFamily="34" charset="0"/>
              </a:rPr>
              <a:pPr/>
              <a:t>22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3D20CB-2C13-4BC9-AE1C-0D71064DBE19}" type="slidenum">
              <a:rPr lang="pt-BR" altLang="pt-BR" smtClean="0">
                <a:latin typeface="Arial" panose="020B0604020202020204" pitchFamily="34" charset="0"/>
              </a:rPr>
              <a:pPr/>
              <a:t>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EFDB22B-481A-46AF-BC45-6F2DFC33DE17}" type="slidenum">
              <a:rPr lang="pt-BR" altLang="pt-BR" smtClean="0">
                <a:latin typeface="Arial" panose="020B0604020202020204" pitchFamily="34" charset="0"/>
              </a:rPr>
              <a:pPr/>
              <a:t>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937C6A6-71F8-4F89-B114-69DFD92EAD37}" type="slidenum">
              <a:rPr lang="pt-BR" altLang="pt-BR" smtClean="0">
                <a:latin typeface="Arial" panose="020B0604020202020204" pitchFamily="34" charset="0"/>
              </a:rPr>
              <a:pPr/>
              <a:t>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2F655D8-FC6A-4893-81FF-C4DE88172EE7}" type="slidenum">
              <a:rPr lang="pt-BR" altLang="pt-BR" smtClean="0">
                <a:latin typeface="Arial" panose="020B0604020202020204" pitchFamily="34" charset="0"/>
              </a:rPr>
              <a:pPr/>
              <a:t>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6CE79F3-A72C-4FC2-8E04-E1B5025DB264}" type="slidenum">
              <a:rPr lang="pt-BR" altLang="pt-BR" smtClean="0">
                <a:latin typeface="Arial" panose="020B0604020202020204" pitchFamily="34" charset="0"/>
              </a:rPr>
              <a:pPr/>
              <a:t>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1807DDB-BF9C-459F-A6BF-003E18D3F84F}" type="slidenum">
              <a:rPr lang="pt-BR" altLang="pt-BR" smtClean="0">
                <a:latin typeface="Arial" panose="020B0604020202020204" pitchFamily="34" charset="0"/>
              </a:rPr>
              <a:pPr/>
              <a:t>8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/>
              <a:t>Falar que bal + mais </a:t>
            </a: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72152E5-BE12-40DB-993D-4FCD2286EF61}" type="slidenum">
              <a:rPr lang="pt-BR" altLang="pt-BR" smtClean="0">
                <a:latin typeface="Arial" panose="020B0604020202020204" pitchFamily="34" charset="0"/>
              </a:rPr>
              <a:pPr/>
              <a:t>9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293E0FD-9F47-4379-A2AC-457E647D4408}" type="slidenum">
              <a:rPr lang="pt-BR" altLang="pt-BR" smtClean="0">
                <a:latin typeface="Arial" panose="020B0604020202020204" pitchFamily="34" charset="0"/>
              </a:rPr>
              <a:pPr/>
              <a:t>11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00150" y="1997075"/>
            <a:ext cx="7972425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1208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00150" y="3886200"/>
            <a:ext cx="72009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49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ABDD0-970A-4086-A056-22E08271480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802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566025" y="304800"/>
            <a:ext cx="2120900" cy="5791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00150" y="304800"/>
            <a:ext cx="6213475" cy="5791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0E1D-FD0F-4F26-997D-96BBE2756A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039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0150" y="304800"/>
            <a:ext cx="8486775" cy="14319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200150" y="1981200"/>
            <a:ext cx="4167188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200150" y="4114800"/>
            <a:ext cx="4167188" cy="1981200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5519738" y="1981200"/>
            <a:ext cx="4167187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3377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0150" y="304800"/>
            <a:ext cx="8486775" cy="14319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200150" y="1981200"/>
            <a:ext cx="4167188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519738" y="1981200"/>
            <a:ext cx="4167187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519738" y="4114800"/>
            <a:ext cx="4167187" cy="1981200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284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0150" y="304800"/>
            <a:ext cx="8486775" cy="14319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200150" y="1981200"/>
            <a:ext cx="4167188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19738" y="1981200"/>
            <a:ext cx="4167187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257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202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289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00150" y="1981200"/>
            <a:ext cx="4167188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19738" y="1981200"/>
            <a:ext cx="4167187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184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962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19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535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04BD4-F819-421E-9BC4-37F79126F9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345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B8322-7AAE-441D-A3A0-2234F32222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378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10283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48 w 5184"/>
                <a:gd name="T3" fmla="*/ 3159 h 3159"/>
                <a:gd name="T4" fmla="*/ 5248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4 w 556"/>
                <a:gd name="T5" fmla="*/ 3159 h 3159"/>
                <a:gd name="T6" fmla="*/ 56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8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84 w 4724"/>
                  <a:gd name="T7" fmla="*/ 12 h 12"/>
                  <a:gd name="T8" fmla="*/ 4784 w 4724"/>
                  <a:gd name="T9" fmla="*/ 0 h 12"/>
                  <a:gd name="T10" fmla="*/ 478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961 w 251"/>
                  <a:gd name="T5" fmla="*/ 12 h 12"/>
                  <a:gd name="T6" fmla="*/ 96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5 w 251"/>
                  <a:gd name="T7" fmla="*/ 12 h 12"/>
                  <a:gd name="T8" fmla="*/ 255 w 251"/>
                  <a:gd name="T9" fmla="*/ 0 h 12"/>
                  <a:gd name="T10" fmla="*/ 25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</p:grpSp>
      <p:sp>
        <p:nvSpPr>
          <p:cNvPr id="11982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304800"/>
            <a:ext cx="84867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1982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0" y="1981200"/>
            <a:ext cx="84867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1982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01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982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76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982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0B50ACC-F83E-4056-8B5C-A9264FB6AB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54" r:id="rId8"/>
    <p:sldLayoutId id="2147483755" r:id="rId9"/>
    <p:sldLayoutId id="2147483756" r:id="rId10"/>
    <p:sldLayoutId id="2147483757" r:id="rId11"/>
    <p:sldLayoutId id="2147483765" r:id="rId12"/>
    <p:sldLayoutId id="2147483766" r:id="rId13"/>
    <p:sldLayoutId id="214748376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9010273?dopt=Cit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0445609?dopt=Cit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853081?dopt=Citation" TargetMode="External"/><Relationship Id="rId5" Type="http://schemas.openxmlformats.org/officeDocument/2006/relationships/hyperlink" Target="https://www.ncbi.nlm.nih.gov/pubmed/9493651?dopt=Citation" TargetMode="External"/><Relationship Id="rId4" Type="http://schemas.openxmlformats.org/officeDocument/2006/relationships/hyperlink" Target="https://www.ncbi.nlm.nih.gov/pubmed/2752817?dopt=Citat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BF%20VM\pun&#231;&#227;o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marcelogervilla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1989138"/>
            <a:ext cx="9258300" cy="1828800"/>
          </a:xfrm>
        </p:spPr>
        <p:txBody>
          <a:bodyPr/>
          <a:lstStyle/>
          <a:p>
            <a:pPr eaLnBrk="1" hangingPunct="1">
              <a:defRPr/>
            </a:pPr>
            <a:br>
              <a:rPr lang="pt-BR" altLang="pt-BR" sz="3600" b="0" dirty="0">
                <a:latin typeface="Arial" panose="020B0604020202020204" pitchFamily="34" charset="0"/>
              </a:rPr>
            </a:br>
            <a:endParaRPr lang="pt-BR" altLang="pt-BR" sz="3600" b="0" dirty="0">
              <a:latin typeface="Arial" panose="020B0604020202020204" pitchFamily="34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6788" y="3860800"/>
            <a:ext cx="8829675" cy="1752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b="1" dirty="0">
                <a:solidFill>
                  <a:srgbClr val="FFFF99"/>
                </a:solidFill>
                <a:latin typeface="Arial" panose="020B0604020202020204" pitchFamily="34" charset="0"/>
              </a:rPr>
              <a:t>Diagnóstico </a:t>
            </a:r>
            <a:r>
              <a:rPr lang="pt-BR" altLang="pt-BR" b="1" dirty="0" err="1">
                <a:solidFill>
                  <a:srgbClr val="FFFF99"/>
                </a:solidFill>
                <a:latin typeface="Arial" panose="020B0604020202020204" pitchFamily="34" charset="0"/>
              </a:rPr>
              <a:t>broncoscópico</a:t>
            </a:r>
            <a:r>
              <a:rPr lang="pt-BR" altLang="pt-BR" b="1" dirty="0">
                <a:solidFill>
                  <a:srgbClr val="FFFF99"/>
                </a:solidFill>
                <a:latin typeface="Arial" panose="020B0604020202020204" pitchFamily="34" charset="0"/>
              </a:rPr>
              <a:t> da sarcoidose </a:t>
            </a:r>
            <a:r>
              <a:rPr lang="pt-BR" altLang="pt-BR" dirty="0">
                <a:solidFill>
                  <a:srgbClr val="FFFF99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rgbClr val="FFFF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altLang="pt-BR" sz="1000" b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broncoscópico da sarcoidose</a:t>
            </a:r>
            <a:r>
              <a:rPr lang="pt-BR" altLang="pt-BR" sz="900"/>
              <a:t> </a:t>
            </a: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52400" y="152400"/>
            <a:ext cx="10287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altLang="pt-BR" sz="1000" b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broncoscópico da sarcoidose</a:t>
            </a:r>
            <a:r>
              <a:rPr lang="pt-BR" altLang="pt-BR" sz="900"/>
              <a:t> </a:t>
            </a: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2181225" y="5905500"/>
            <a:ext cx="761523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Marcelo </a:t>
            </a:r>
            <a:r>
              <a:rPr lang="pt-BR" altLang="pt-BR" sz="1800" dirty="0" err="1">
                <a:latin typeface="Arial" panose="020B0604020202020204" pitchFamily="34" charset="0"/>
              </a:rPr>
              <a:t>Gervilla</a:t>
            </a:r>
            <a:r>
              <a:rPr lang="pt-BR" altLang="pt-BR" sz="1800" dirty="0">
                <a:latin typeface="Arial" panose="020B0604020202020204" pitchFamily="34" charset="0"/>
              </a:rPr>
              <a:t> Gregório - FMABC 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</a:rPr>
              <a:t>HOSPITAL ESTADUAL MARIO COVAS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BAL e atividade de doença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0150" y="1981200"/>
            <a:ext cx="8486775" cy="4876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Valor preditivo de resposta a </a:t>
            </a:r>
            <a:r>
              <a:rPr lang="pt-BR" dirty="0" err="1"/>
              <a:t>corticoterapia</a:t>
            </a: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 err="1"/>
              <a:t>Linfocitose</a:t>
            </a:r>
            <a:r>
              <a:rPr lang="pt-BR" dirty="0"/>
              <a:t> acima de 35%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IL6 e IL8 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  <a:hlinkClick r:id="rId2" tooltip="Clinical and experimental immunology."/>
              </a:rPr>
              <a:t>Clin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2" tooltip="Clinical and experimental immunology.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  <a:hlinkClick r:id="rId2" tooltip="Clinical and experimental immunology."/>
              </a:rPr>
              <a:t>Exp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2" tooltip="Clinical and experimental immunology.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  <a:hlinkClick r:id="rId2" tooltip="Clinical and experimental immunology."/>
              </a:rPr>
              <a:t>Immunol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2" tooltip="Clinical and experimental immunology."/>
              </a:rPr>
              <a:t>.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1997 Jan;107(1):175-81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-600075" y="3284538"/>
            <a:ext cx="10287000" cy="468312"/>
          </a:xfrm>
        </p:spPr>
        <p:txBody>
          <a:bodyPr/>
          <a:lstStyle/>
          <a:p>
            <a:pPr>
              <a:defRPr/>
            </a:pPr>
            <a:r>
              <a:rPr lang="pt-BR" altLang="pt-BR" dirty="0" err="1"/>
              <a:t>Am</a:t>
            </a:r>
            <a:r>
              <a:rPr lang="pt-BR" altLang="pt-BR" dirty="0"/>
              <a:t> </a:t>
            </a:r>
            <a:r>
              <a:rPr lang="pt-BR" altLang="pt-BR" dirty="0" err="1"/>
              <a:t>Rev</a:t>
            </a:r>
            <a:r>
              <a:rPr lang="pt-BR" altLang="pt-BR" dirty="0"/>
              <a:t> </a:t>
            </a:r>
            <a:r>
              <a:rPr lang="pt-BR" altLang="pt-BR" dirty="0" err="1"/>
              <a:t>Respir</a:t>
            </a:r>
            <a:r>
              <a:rPr lang="pt-BR" altLang="pt-BR" dirty="0"/>
              <a:t> </a:t>
            </a:r>
            <a:r>
              <a:rPr lang="pt-BR" altLang="pt-BR" dirty="0" err="1"/>
              <a:t>Dis</a:t>
            </a:r>
            <a:r>
              <a:rPr lang="pt-BR" altLang="pt-BR" dirty="0"/>
              <a:t>. 1985 Jul;132(1):65-9.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9450" y="304800"/>
            <a:ext cx="9007475" cy="1431925"/>
          </a:xfrm>
        </p:spPr>
        <p:txBody>
          <a:bodyPr/>
          <a:lstStyle/>
          <a:p>
            <a:pPr algn="r">
              <a:defRPr/>
            </a:pPr>
            <a:r>
              <a:rPr lang="pt-BR" dirty="0" err="1"/>
              <a:t>Preditores</a:t>
            </a:r>
            <a:r>
              <a:rPr lang="pt-BR" dirty="0"/>
              <a:t> de progressão p fibrose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0150" y="1981200"/>
            <a:ext cx="8839200" cy="46878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 err="1"/>
              <a:t>Neutrofilia</a:t>
            </a:r>
            <a:r>
              <a:rPr lang="pt-BR" dirty="0"/>
              <a:t> no BAL 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fr-FR" sz="1800" dirty="0">
                <a:effectLst/>
                <a:hlinkClick r:id="rId3" tooltip="The European respiratory journal."/>
              </a:rPr>
              <a:t>Eur Respir J.</a:t>
            </a:r>
            <a:r>
              <a:rPr lang="fr-FR" sz="1800" dirty="0">
                <a:effectLst/>
              </a:rPr>
              <a:t> 1999 Jun;13(6):1338-44</a:t>
            </a:r>
            <a:endParaRPr lang="fr-FR" sz="1800" dirty="0">
              <a:effectLst/>
              <a:hlinkClick r:id="rId3" tooltip="The European respiratory journal.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 err="1"/>
              <a:t>procolageno</a:t>
            </a:r>
            <a:r>
              <a:rPr lang="pt-BR" dirty="0"/>
              <a:t> </a:t>
            </a:r>
            <a:r>
              <a:rPr lang="pt-BR" dirty="0" err="1"/>
              <a:t>peptideo</a:t>
            </a:r>
            <a:r>
              <a:rPr lang="pt-BR" dirty="0"/>
              <a:t> 3 -  sem correlação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pt-BR" sz="1800" dirty="0">
                <a:hlinkClick r:id="rId4" tooltip="Chest."/>
              </a:rPr>
              <a:t>(</a:t>
            </a:r>
            <a:r>
              <a:rPr lang="pt-BR" sz="1800" dirty="0" err="1">
                <a:hlinkClick r:id="rId4" tooltip="Chest."/>
              </a:rPr>
              <a:t>Chest</a:t>
            </a:r>
            <a:r>
              <a:rPr lang="pt-BR" sz="1800" dirty="0">
                <a:hlinkClick r:id="rId4" tooltip="Chest."/>
              </a:rPr>
              <a:t>.</a:t>
            </a:r>
            <a:r>
              <a:rPr lang="pt-BR" sz="1800" dirty="0"/>
              <a:t> 1989 Aug;96(2):339-44)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 err="1"/>
              <a:t>procolageno</a:t>
            </a:r>
            <a:r>
              <a:rPr lang="pt-BR" dirty="0"/>
              <a:t> </a:t>
            </a:r>
            <a:r>
              <a:rPr lang="pt-BR" dirty="0" err="1"/>
              <a:t>peptideo</a:t>
            </a:r>
            <a:r>
              <a:rPr lang="pt-BR" dirty="0"/>
              <a:t> 1 -  elevada </a:t>
            </a:r>
            <a:endParaRPr lang="pt-BR" sz="1800" dirty="0"/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fr-FR" sz="1800" dirty="0">
                <a:hlinkClick r:id="rId5" tooltip="The European respiratory journal."/>
              </a:rPr>
              <a:t>Eur Respir J.</a:t>
            </a:r>
            <a:r>
              <a:rPr lang="fr-FR" sz="1800" dirty="0"/>
              <a:t> 1997 Dec;10(12):2725-30</a:t>
            </a:r>
            <a:r>
              <a:rPr lang="pt-BR" sz="1800" dirty="0"/>
              <a:t> </a:t>
            </a: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Atividade de </a:t>
            </a:r>
            <a:r>
              <a:rPr lang="pt-BR" dirty="0" err="1"/>
              <a:t>elastase</a:t>
            </a:r>
            <a:r>
              <a:rPr lang="pt-BR" dirty="0"/>
              <a:t> – aumentada no tipo III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fr-FR" sz="1800" dirty="0">
                <a:hlinkClick r:id="rId6" tooltip="The European respiratory journal."/>
              </a:rPr>
              <a:t>Eur Respir J.</a:t>
            </a:r>
            <a:r>
              <a:rPr lang="fr-FR" sz="1800" dirty="0"/>
              <a:t> 1988 Aug;1(8):748-57.</a:t>
            </a:r>
            <a:r>
              <a:rPr lang="fr-FR" sz="1800" dirty="0">
                <a:effectLst/>
              </a:rPr>
              <a:t>.</a:t>
            </a:r>
            <a:endParaRPr lang="pt-BR" sz="1800" dirty="0">
              <a:effectLst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endParaRPr lang="pt-BR" sz="1800" dirty="0">
              <a:effectLst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endParaRPr lang="fr-FR" sz="1800" dirty="0">
              <a:effectLst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endParaRPr lang="pt-B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BAL : Bioquímica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0150" y="2006600"/>
            <a:ext cx="8486775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dirty="0"/>
              <a:t>ADA: Níveis séricos e do LBA elevados, porém baixa especificidade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dirty="0" err="1"/>
              <a:t>Dimero</a:t>
            </a:r>
            <a:r>
              <a:rPr lang="pt-BR" dirty="0"/>
              <a:t> D  (&gt;71 </a:t>
            </a:r>
            <a:r>
              <a:rPr lang="pt-BR" dirty="0" err="1"/>
              <a:t>ng</a:t>
            </a:r>
            <a:r>
              <a:rPr lang="pt-BR" dirty="0"/>
              <a:t>/ml):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2600" dirty="0"/>
              <a:t>	-Diretamente relacionado com a </a:t>
            </a:r>
            <a:r>
              <a:rPr lang="pt-BR" sz="2600" dirty="0" err="1"/>
              <a:t>alveolite</a:t>
            </a:r>
            <a:r>
              <a:rPr lang="pt-BR" sz="2600" dirty="0"/>
              <a:t> 	linfocítica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2600" dirty="0"/>
              <a:t>	- indicador da formação de fibrina pulmão e 	degradação na sarcoidose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2600" dirty="0"/>
              <a:t>	- mais frequentes em pacientes da raça negra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dirty="0"/>
          </a:p>
        </p:txBody>
      </p:sp>
      <p:sp>
        <p:nvSpPr>
          <p:cNvPr id="5" name="Espaço Reservado para Rodapé 3"/>
          <p:cNvSpPr txBox="1">
            <a:spLocks/>
          </p:cNvSpPr>
          <p:nvPr/>
        </p:nvSpPr>
        <p:spPr bwMode="auto">
          <a:xfrm>
            <a:off x="3919538" y="6161088"/>
            <a:ext cx="618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br>
              <a:rPr lang="pt-BR" dirty="0"/>
            </a:br>
            <a:r>
              <a:rPr lang="pt-BR" dirty="0" err="1">
                <a:effectLst/>
              </a:rPr>
              <a:t>Respiration</a:t>
            </a:r>
            <a:r>
              <a:rPr lang="pt-BR" dirty="0">
                <a:effectLst/>
              </a:rPr>
              <a:t>. 2007;74(3):297</a:t>
            </a:r>
            <a:endParaRPr lang="pt-BR" alt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Biópsia </a:t>
            </a:r>
            <a:r>
              <a:rPr lang="pt-BR" dirty="0" err="1"/>
              <a:t>endobrônquica</a:t>
            </a:r>
            <a:r>
              <a:rPr lang="pt-BR" dirty="0"/>
              <a:t> 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156325"/>
            <a:ext cx="10287000" cy="468313"/>
          </a:xfrm>
        </p:spPr>
        <p:txBody>
          <a:bodyPr/>
          <a:lstStyle/>
          <a:p>
            <a:pPr>
              <a:defRPr/>
            </a:pPr>
            <a:br>
              <a:rPr lang="pt-BR"/>
            </a:br>
            <a:r>
              <a:rPr lang="pt-BR">
                <a:effectLst/>
              </a:rPr>
              <a:t> </a:t>
            </a:r>
            <a:r>
              <a:rPr lang="pt-BR" err="1"/>
              <a:t>Clin</a:t>
            </a:r>
            <a:r>
              <a:rPr lang="pt-BR"/>
              <a:t> </a:t>
            </a:r>
            <a:r>
              <a:rPr lang="pt-BR" err="1"/>
              <a:t>Chest</a:t>
            </a:r>
            <a:r>
              <a:rPr lang="pt-BR"/>
              <a:t> </a:t>
            </a:r>
            <a:r>
              <a:rPr lang="pt-BR" err="1"/>
              <a:t>Med</a:t>
            </a:r>
            <a:r>
              <a:rPr lang="pt-BR"/>
              <a:t> 36 (2015) 603–619</a:t>
            </a:r>
            <a:endParaRPr lang="pt-BR" altLang="pt-BR"/>
          </a:p>
        </p:txBody>
      </p:sp>
      <p:pic>
        <p:nvPicPr>
          <p:cNvPr id="36868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916113"/>
            <a:ext cx="61499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CaixaDeTexto 7"/>
          <p:cNvSpPr txBox="1">
            <a:spLocks noChangeArrowheads="1"/>
          </p:cNvSpPr>
          <p:nvPr/>
        </p:nvSpPr>
        <p:spPr bwMode="auto">
          <a:xfrm>
            <a:off x="7375525" y="2781300"/>
            <a:ext cx="2808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/>
              <a:t>RENDIMENTO: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/>
              <a:t>40% a 60%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Biópsia </a:t>
            </a:r>
            <a:r>
              <a:rPr lang="pt-BR" dirty="0" err="1"/>
              <a:t>endobrônquica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0150" y="2006600"/>
            <a:ext cx="8486775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2400" dirty="0"/>
              <a:t>Envolvimento </a:t>
            </a:r>
            <a:r>
              <a:rPr lang="pt-BR" sz="2400" dirty="0" err="1"/>
              <a:t>endobrônquico</a:t>
            </a:r>
            <a:r>
              <a:rPr lang="pt-BR" sz="2400" dirty="0"/>
              <a:t>:</a:t>
            </a:r>
          </a:p>
          <a:p>
            <a:pPr eaLnBrk="1" hangingPunct="1">
              <a:defRPr/>
            </a:pPr>
            <a:r>
              <a:rPr lang="pt-BR" sz="2400" dirty="0"/>
              <a:t>40 % dos pacientes com doença fase I </a:t>
            </a:r>
          </a:p>
          <a:p>
            <a:pPr eaLnBrk="1" hangingPunct="1">
              <a:defRPr/>
            </a:pPr>
            <a:r>
              <a:rPr lang="pt-BR" sz="2400" dirty="0"/>
              <a:t>60 % dos doentes com doença fases II ou III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2400" dirty="0"/>
              <a:t>Colher fragmentos da mucosa eritematosa ou da que reveste carinas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2400" dirty="0"/>
              <a:t>Pode aumentar o rendimento diagnóstico, em comparação com </a:t>
            </a:r>
            <a:r>
              <a:rPr lang="pt-BR" sz="2400" dirty="0" err="1"/>
              <a:t>transbrônquicas</a:t>
            </a:r>
            <a:r>
              <a:rPr lang="pt-BR" sz="2400" dirty="0"/>
              <a:t> biópsias isoladas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156325"/>
            <a:ext cx="10287000" cy="468313"/>
          </a:xfrm>
        </p:spPr>
        <p:txBody>
          <a:bodyPr/>
          <a:lstStyle/>
          <a:p>
            <a:pPr>
              <a:defRPr/>
            </a:pPr>
            <a:br>
              <a:rPr lang="pt-BR"/>
            </a:br>
            <a:r>
              <a:rPr lang="pt-BR" err="1">
                <a:effectLst/>
              </a:rPr>
              <a:t>Respir</a:t>
            </a:r>
            <a:r>
              <a:rPr lang="pt-BR">
                <a:effectLst/>
              </a:rPr>
              <a:t> Med. 1991;85(3):229</a:t>
            </a:r>
            <a:endParaRPr lang="pt-BR" altLang="pt-BR"/>
          </a:p>
        </p:txBody>
      </p:sp>
      <p:pic>
        <p:nvPicPr>
          <p:cNvPr id="3891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476250"/>
            <a:ext cx="26193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Biópsia </a:t>
            </a:r>
            <a:r>
              <a:rPr lang="pt-BR" dirty="0" err="1"/>
              <a:t>transbrônquica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0150" y="2006600"/>
            <a:ext cx="8486775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/>
              <a:t>Rendimento de 40 a 90% com biopsia </a:t>
            </a:r>
            <a:r>
              <a:rPr lang="pt-BR" sz="2800" dirty="0" err="1"/>
              <a:t>multisegmentar</a:t>
            </a:r>
            <a:endParaRPr lang="pt-BR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sz="2800" dirty="0"/>
          </a:p>
          <a:p>
            <a:pPr eaLnBrk="1" hangingPunct="1">
              <a:defRPr/>
            </a:pPr>
            <a:r>
              <a:rPr lang="pt-BR" sz="2800" dirty="0"/>
              <a:t>Maior nas fases II e III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sz="2800" dirty="0"/>
          </a:p>
          <a:p>
            <a:pPr eaLnBrk="1" hangingPunct="1">
              <a:defRPr/>
            </a:pPr>
            <a:r>
              <a:rPr lang="pt-BR" sz="2800" dirty="0"/>
              <a:t>Na fase I pode ser necessário número maio de biópsias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sz="2400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134100"/>
            <a:ext cx="10287000" cy="1125538"/>
          </a:xfrm>
        </p:spPr>
        <p:txBody>
          <a:bodyPr/>
          <a:lstStyle/>
          <a:p>
            <a:pPr>
              <a:defRPr/>
            </a:pPr>
            <a:br>
              <a:rPr lang="pt-BR"/>
            </a:br>
            <a:r>
              <a:rPr lang="pt-BR" err="1">
                <a:effectLst/>
              </a:rPr>
              <a:t>Chest</a:t>
            </a:r>
            <a:r>
              <a:rPr lang="pt-BR">
                <a:effectLst/>
              </a:rPr>
              <a:t>. 1980;77(3):400</a:t>
            </a:r>
            <a:endParaRPr lang="pt-BR"/>
          </a:p>
          <a:p>
            <a:pPr>
              <a:defRPr/>
            </a:pPr>
            <a:r>
              <a:rPr lang="pt-BR" err="1">
                <a:effectLst/>
              </a:rPr>
              <a:t>Thorax</a:t>
            </a:r>
            <a:r>
              <a:rPr lang="pt-BR">
                <a:effectLst/>
              </a:rPr>
              <a:t>. 2009;64(5):436</a:t>
            </a:r>
            <a:endParaRPr lang="pt-BR" alt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/>
              <a:t>Bal</a:t>
            </a:r>
            <a:r>
              <a:rPr lang="pt-BR" dirty="0"/>
              <a:t> + biópsia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t-BR" dirty="0" err="1"/>
              <a:t>Alveolite</a:t>
            </a:r>
            <a:r>
              <a:rPr lang="pt-BR" dirty="0"/>
              <a:t> linfocítica maior que 16%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t-BR" altLang="pt-BR" dirty="0"/>
              <a:t>CD4/CD8 &gt; 4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t-BR" altLang="pt-BR" dirty="0"/>
              <a:t>BTB ou BE compatível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altLang="pt-BR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altLang="pt-BR" dirty="0"/>
              <a:t>100 % de VPP para diferenciar sarcoidose de outras doenças intersticiais e 81% para distingui-la de outras doenças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Clinical manifestations and diagnosis of pulmonary sarcoidosis UPTODATE AUG 2016</a:t>
            </a:r>
            <a:endParaRPr lang="pt-BR" alt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Punção </a:t>
            </a:r>
            <a:r>
              <a:rPr lang="pt-BR" dirty="0" err="1"/>
              <a:t>linfonodal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pt-BR" dirty="0"/>
              <a:t>TBNA: Realizada no mesmo momento da broncoscopia ( 6 a 90%)</a:t>
            </a:r>
          </a:p>
          <a:p>
            <a:pPr algn="just" eaLnBrk="1" hangingPunct="1">
              <a:defRPr/>
            </a:pPr>
            <a:endParaRPr lang="pt-BR" dirty="0"/>
          </a:p>
          <a:p>
            <a:pPr algn="just" eaLnBrk="1" hangingPunct="1">
              <a:defRPr/>
            </a:pPr>
            <a:r>
              <a:rPr lang="pt-BR" dirty="0"/>
              <a:t>EBUS :  </a:t>
            </a:r>
            <a:r>
              <a:rPr lang="pt-BR" dirty="0">
                <a:effectLst/>
              </a:rPr>
              <a:t>rendimento de 54 a 93 % em pacientes com adenopatia </a:t>
            </a:r>
            <a:r>
              <a:rPr lang="pt-BR" dirty="0" err="1">
                <a:effectLst/>
              </a:rPr>
              <a:t>mediastinal</a:t>
            </a:r>
            <a:r>
              <a:rPr lang="pt-BR" dirty="0">
                <a:effectLst/>
              </a:rPr>
              <a:t> e suspeita clínica de sarcoidose e reduz a necessidade de </a:t>
            </a:r>
            <a:r>
              <a:rPr lang="pt-BR" dirty="0" err="1">
                <a:effectLst/>
              </a:rPr>
              <a:t>mediastinoscopia</a:t>
            </a:r>
            <a:r>
              <a:rPr lang="pt-BR" dirty="0">
                <a:effectLst/>
              </a:rPr>
              <a:t> </a:t>
            </a:r>
            <a:endParaRPr lang="pt-BR" dirty="0"/>
          </a:p>
          <a:p>
            <a:pPr marL="457200" lvl="1" indent="0" eaLnBrk="1" hangingPunct="1">
              <a:buFontTx/>
              <a:buNone/>
              <a:defRPr/>
            </a:pPr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03950"/>
            <a:ext cx="10287000" cy="908050"/>
          </a:xfrm>
        </p:spPr>
        <p:txBody>
          <a:bodyPr/>
          <a:lstStyle/>
          <a:p>
            <a:pPr>
              <a:defRPr/>
            </a:pPr>
            <a:r>
              <a:rPr lang="en-US" b="1">
                <a:effectLst/>
              </a:rPr>
              <a:t>Clinical manifestations and diagnosis of pulmonary sarcoidosis UPTODATE AUG 2016</a:t>
            </a:r>
          </a:p>
          <a:p>
            <a:pPr>
              <a:defRPr/>
            </a:pPr>
            <a:r>
              <a:rPr lang="pt-BR"/>
              <a:t>N ENGL J MED 357;21 WWW.NEJM.ORG NOVEMBER 22, 2007</a:t>
            </a:r>
            <a:r>
              <a:rPr lang="en-US" b="1">
                <a:effectLst/>
              </a:rPr>
              <a:t> </a:t>
            </a:r>
            <a:endParaRPr lang="pt-BR" alt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Agulha p TBNA 19 a 22 </a:t>
            </a:r>
            <a:r>
              <a:rPr lang="pt-BR" dirty="0" err="1"/>
              <a:t>gauge</a:t>
            </a:r>
            <a:endParaRPr lang="pt-BR" dirty="0"/>
          </a:p>
        </p:txBody>
      </p:sp>
      <p:pic>
        <p:nvPicPr>
          <p:cNvPr id="47107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916113"/>
            <a:ext cx="423386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Puncao</a:t>
            </a:r>
            <a:r>
              <a:rPr lang="pt-BR" dirty="0"/>
              <a:t> </a:t>
            </a:r>
          </a:p>
        </p:txBody>
      </p:sp>
      <p:pic>
        <p:nvPicPr>
          <p:cNvPr id="2" name="punçã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989138"/>
            <a:ext cx="84582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Diagnostico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br>
              <a:rPr lang="pt-BR" dirty="0"/>
            </a:br>
            <a:r>
              <a:rPr lang="pt-BR" dirty="0">
                <a:effectLst/>
              </a:rPr>
              <a:t>● manifestações clínicas e radiográficas compatíveis </a:t>
            </a:r>
          </a:p>
          <a:p>
            <a:pPr eaLnBrk="1" hangingPunct="1">
              <a:defRPr/>
            </a:pPr>
            <a:r>
              <a:rPr lang="pt-BR" dirty="0">
                <a:effectLst/>
              </a:rPr>
              <a:t>exclusão de outras doenças com </a:t>
            </a:r>
            <a:r>
              <a:rPr lang="pt-BR" dirty="0" err="1">
                <a:effectLst/>
              </a:rPr>
              <a:t>padrao</a:t>
            </a:r>
            <a:r>
              <a:rPr lang="pt-BR" dirty="0">
                <a:effectLst/>
              </a:rPr>
              <a:t> semelhante </a:t>
            </a:r>
          </a:p>
          <a:p>
            <a:pPr eaLnBrk="1" hangingPunct="1">
              <a:defRPr/>
            </a:pPr>
            <a:r>
              <a:rPr lang="pt-BR" dirty="0">
                <a:effectLst/>
              </a:rPr>
              <a:t>detecção histopatológico de granulomas não </a:t>
            </a:r>
            <a:r>
              <a:rPr lang="pt-BR" dirty="0" err="1">
                <a:effectLst/>
              </a:rPr>
              <a:t>caseosos</a:t>
            </a:r>
            <a:endParaRPr lang="pt-BR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Sarcoidosis. JAMA 2003; 289:3300.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</a:rPr>
              <a:t>EBUS-TBNA VERSUS </a:t>
            </a:r>
            <a:r>
              <a:rPr lang="en-US" dirty="0" err="1">
                <a:effectLst/>
              </a:rPr>
              <a:t>cTBNA</a:t>
            </a:r>
            <a:r>
              <a:rPr lang="en-US" dirty="0">
                <a:effectLst/>
              </a:rPr>
              <a:t>.</a:t>
            </a:r>
            <a:r>
              <a:rPr lang="pt-BR" dirty="0"/>
              <a:t> </a:t>
            </a:r>
          </a:p>
        </p:txBody>
      </p:sp>
      <p:pic>
        <p:nvPicPr>
          <p:cNvPr id="4915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736725"/>
            <a:ext cx="665162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0" y="6559550"/>
            <a:ext cx="10287000" cy="468313"/>
          </a:xfrm>
        </p:spPr>
        <p:txBody>
          <a:bodyPr/>
          <a:lstStyle/>
          <a:p>
            <a:pPr>
              <a:defRPr/>
            </a:pPr>
            <a:r>
              <a:rPr lang="pt-BR" altLang="pt-BR"/>
              <a:t>CHEST2014; 146( 3 ): 547 - 556</a:t>
            </a:r>
          </a:p>
        </p:txBody>
      </p:sp>
      <p:sp>
        <p:nvSpPr>
          <p:cNvPr id="3" name="Retângulo: Cantos Arredondados 2"/>
          <p:cNvSpPr/>
          <p:nvPr/>
        </p:nvSpPr>
        <p:spPr>
          <a:xfrm>
            <a:off x="1687513" y="5441950"/>
            <a:ext cx="1943100" cy="65405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: Cantos Arredondados 6"/>
          <p:cNvSpPr/>
          <p:nvPr/>
        </p:nvSpPr>
        <p:spPr>
          <a:xfrm>
            <a:off x="5443538" y="5408613"/>
            <a:ext cx="1944687" cy="720725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325" y="304800"/>
            <a:ext cx="9217025" cy="1431925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Exclusão de doenças infecciosas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O LBA e alguns fragmentos de biópsias devem ser analisados para pesquisa e cultura para fungo e </a:t>
            </a:r>
            <a:r>
              <a:rPr lang="pt-BR" dirty="0" err="1"/>
              <a:t>micobactérias</a:t>
            </a:r>
            <a:endParaRPr lang="pt-BR" dirty="0"/>
          </a:p>
          <a:p>
            <a:pPr eaLnBrk="1" hangingPunct="1">
              <a:defRPr/>
            </a:pPr>
            <a:r>
              <a:rPr lang="pt-BR" dirty="0"/>
              <a:t>Considerando que a sarcoidose é um diagnóstico de EXCLUSÃO, os métodos </a:t>
            </a:r>
            <a:r>
              <a:rPr lang="pt-BR" dirty="0" err="1"/>
              <a:t>broncoscópicos</a:t>
            </a:r>
            <a:r>
              <a:rPr lang="pt-BR" dirty="0"/>
              <a:t> têm valor em afastar os </a:t>
            </a:r>
            <a:r>
              <a:rPr lang="pt-BR" dirty="0" err="1"/>
              <a:t>diag</a:t>
            </a:r>
            <a:r>
              <a:rPr lang="pt-BR" dirty="0"/>
              <a:t>. diferenciais relacionados a infecção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Clin Chest Med 36 (2015) 585–602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Conclusões: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0150" y="1844675"/>
            <a:ext cx="8486775" cy="4276725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>
                <a:effectLst/>
              </a:rPr>
              <a:t>O diagnóstico de sarcoidose é baseado em nível de suspeição clínica, achados radiológicos, padrão de inflamação típico e exclusão de outros diagnósticos</a:t>
            </a:r>
          </a:p>
          <a:p>
            <a:pPr eaLnBrk="1" hangingPunct="1">
              <a:defRPr/>
            </a:pPr>
            <a:r>
              <a:rPr lang="pt-BR" sz="2400" dirty="0">
                <a:effectLst/>
              </a:rPr>
              <a:t>A broncoscopia apresenta alto rendimento com baixo risco </a:t>
            </a:r>
          </a:p>
          <a:p>
            <a:pPr eaLnBrk="1" hangingPunct="1">
              <a:defRPr/>
            </a:pPr>
            <a:r>
              <a:rPr lang="pt-BR" sz="2400" dirty="0">
                <a:effectLst/>
              </a:rPr>
              <a:t>A combinação de todos os métodos de coleta endoscópica disponíveis melhora a acurácia </a:t>
            </a:r>
          </a:p>
          <a:p>
            <a:pPr eaLnBrk="1" hangingPunct="1">
              <a:defRPr/>
            </a:pPr>
            <a:r>
              <a:rPr lang="pt-BR" sz="2400" dirty="0">
                <a:effectLst/>
              </a:rPr>
              <a:t>TBNA tem rendimento próximo do EBUS</a:t>
            </a:r>
          </a:p>
          <a:p>
            <a:pPr eaLnBrk="1" hangingPunct="1">
              <a:defRPr/>
            </a:pPr>
            <a:r>
              <a:rPr lang="pt-BR" sz="2400" dirty="0">
                <a:effectLst/>
              </a:rPr>
              <a:t>Alguns parâmetros do lavado sugerem atividade de doença e prognostico</a:t>
            </a:r>
            <a:endParaRPr lang="pt-B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sz="quarter"/>
          </p:nvPr>
        </p:nvSpPr>
        <p:spPr>
          <a:xfrm>
            <a:off x="1200150" y="765175"/>
            <a:ext cx="7972425" cy="1431925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Obrigado 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Interessado em receber a aula:</a:t>
            </a:r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r>
              <a:rPr lang="pt-BR" dirty="0">
                <a:hlinkClick r:id="rId2"/>
              </a:rPr>
              <a:t>marcelogervilla@gmail.com</a:t>
            </a:r>
            <a:r>
              <a:rPr lang="pt-BR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Estágios radiológicos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European Respiratory Journal 2012 40: 750-765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2400" dirty="0"/>
              <a:t>CINCO FASES: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2400" dirty="0"/>
              <a:t>0 	normal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2400" dirty="0"/>
              <a:t>I 	adenopatia hilar bilateral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2400" dirty="0"/>
              <a:t>II 	adenopatia hilar bilateral acompanhada por infiltração 	pulmonar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2400" dirty="0"/>
              <a:t>III 	infiltrados pulmonares sem adenopatia hilar bilateral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2400" dirty="0"/>
              <a:t>IV 	fibrose pulmonar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Estágios radiológicos</a:t>
            </a:r>
          </a:p>
        </p:txBody>
      </p:sp>
      <p:pic>
        <p:nvPicPr>
          <p:cNvPr id="19459" name="Picture 4" descr="Resultado de imagem para tomography features of sarcoidosi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963" y="2298700"/>
            <a:ext cx="3816350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6" descr="Figure 2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476375"/>
            <a:ext cx="29146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European Respiratory Journal 2012 40: 750-765</a:t>
            </a:r>
          </a:p>
        </p:txBody>
      </p:sp>
      <p:pic>
        <p:nvPicPr>
          <p:cNvPr id="19462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239963"/>
            <a:ext cx="261143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0525" y="304800"/>
            <a:ext cx="9793288" cy="8207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DECISÃO sobre local de biópsia 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389688"/>
            <a:ext cx="10287000" cy="468312"/>
          </a:xfrm>
        </p:spPr>
        <p:txBody>
          <a:bodyPr/>
          <a:lstStyle/>
          <a:p>
            <a:pPr>
              <a:defRPr/>
            </a:pPr>
            <a:r>
              <a:rPr lang="en-US" b="1">
                <a:effectLst/>
              </a:rPr>
              <a:t>Clinical manifestations and diagnosis of pulmonary sarcoidosis UPTODATE AUG 2016 </a:t>
            </a:r>
            <a:endParaRPr lang="pt-BR" alt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11250" y="1511300"/>
            <a:ext cx="8353425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dirty="0">
                <a:solidFill>
                  <a:schemeClr val="bg1"/>
                </a:solidFill>
              </a:rPr>
              <a:t>As biópsias devem ser realizadas na lesão mais acessível que parece ser afetada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81288" y="2814638"/>
            <a:ext cx="5530850" cy="8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dirty="0">
                <a:solidFill>
                  <a:schemeClr val="bg1"/>
                </a:solidFill>
              </a:rPr>
              <a:t>LOCAIS ACESSÍVES SUPEFICIAIS : </a:t>
            </a:r>
          </a:p>
          <a:p>
            <a:pPr algn="ctr" eaLnBrk="1" hangingPunct="1">
              <a:defRPr/>
            </a:pPr>
            <a:r>
              <a:rPr lang="pt-BR" sz="2400" dirty="0">
                <a:solidFill>
                  <a:schemeClr val="bg1"/>
                </a:solidFill>
              </a:rPr>
              <a:t>CUATNEOS / OCULARES / PAROTIDA </a:t>
            </a:r>
          </a:p>
        </p:txBody>
      </p:sp>
      <p:cxnSp>
        <p:nvCxnSpPr>
          <p:cNvPr id="12" name="Conector de Seta Reta 11"/>
          <p:cNvCxnSpPr>
            <a:stCxn id="8" idx="2"/>
          </p:cNvCxnSpPr>
          <p:nvPr/>
        </p:nvCxnSpPr>
        <p:spPr>
          <a:xfrm>
            <a:off x="5287963" y="2341563"/>
            <a:ext cx="0" cy="439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5287963" y="3757613"/>
            <a:ext cx="0" cy="39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997200" y="4152900"/>
            <a:ext cx="4579938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dirty="0">
                <a:solidFill>
                  <a:schemeClr val="bg1"/>
                </a:solidFill>
              </a:rPr>
              <a:t>GRANULOMAS NÃO CASEOSOS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605463" y="4911725"/>
            <a:ext cx="4578350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dirty="0">
                <a:solidFill>
                  <a:schemeClr val="bg1"/>
                </a:solidFill>
              </a:rPr>
              <a:t>ALTERAÇÃO DE PARENQUIMA E DOS LINFONODOS ATÍPICOS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19100" y="4911725"/>
            <a:ext cx="4579938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dirty="0">
                <a:solidFill>
                  <a:schemeClr val="bg1"/>
                </a:solidFill>
              </a:rPr>
              <a:t>QUADRO RADIOLÓGICO TIPICO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90525" y="5856288"/>
            <a:ext cx="4579938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dirty="0">
                <a:solidFill>
                  <a:schemeClr val="bg1"/>
                </a:solidFill>
              </a:rPr>
              <a:t>TRATAMENTO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287963" y="5927725"/>
            <a:ext cx="489585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dirty="0">
                <a:solidFill>
                  <a:schemeClr val="bg1"/>
                </a:solidFill>
              </a:rPr>
              <a:t>BIÓPSIA PULMONAR-LINFONODO </a:t>
            </a: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2997200" y="5464175"/>
            <a:ext cx="0" cy="39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5430838" y="5464175"/>
            <a:ext cx="0" cy="39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17" idx="2"/>
          </p:cNvCxnSpPr>
          <p:nvPr/>
        </p:nvCxnSpPr>
        <p:spPr>
          <a:xfrm flipH="1">
            <a:off x="4999038" y="4614863"/>
            <a:ext cx="288925" cy="296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stCxn id="17" idx="2"/>
          </p:cNvCxnSpPr>
          <p:nvPr/>
        </p:nvCxnSpPr>
        <p:spPr>
          <a:xfrm>
            <a:off x="5287963" y="4614863"/>
            <a:ext cx="317500" cy="296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5430838" y="5464175"/>
            <a:ext cx="174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Exemplos: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effectLst/>
              </a:rPr>
              <a:t>Cavitação pulmonar pode exigir broncoscopia para excluir a infecção </a:t>
            </a:r>
            <a:r>
              <a:rPr lang="pt-BR" dirty="0" err="1">
                <a:effectLst/>
              </a:rPr>
              <a:t>micobacteriana</a:t>
            </a:r>
            <a:r>
              <a:rPr lang="pt-BR" dirty="0">
                <a:effectLst/>
              </a:rPr>
              <a:t> e </a:t>
            </a:r>
            <a:r>
              <a:rPr lang="pt-BR" dirty="0" err="1">
                <a:effectLst/>
              </a:rPr>
              <a:t>fúngica</a:t>
            </a:r>
            <a:r>
              <a:rPr lang="pt-BR" dirty="0">
                <a:effectLst/>
              </a:rPr>
              <a:t> antes do início de qualquer terapia imunossupressora.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dirty="0">
              <a:effectLst/>
            </a:endParaRPr>
          </a:p>
          <a:p>
            <a:pPr eaLnBrk="1" hangingPunct="1">
              <a:defRPr/>
            </a:pPr>
            <a:r>
              <a:rPr lang="pt-BR" dirty="0">
                <a:effectLst/>
              </a:rPr>
              <a:t> Pacientes com um padrão atípico de adenopatia </a:t>
            </a:r>
            <a:r>
              <a:rPr lang="pt-BR" dirty="0" err="1">
                <a:effectLst/>
              </a:rPr>
              <a:t>mediastinal</a:t>
            </a:r>
            <a:r>
              <a:rPr lang="pt-BR" dirty="0">
                <a:effectLst/>
              </a:rPr>
              <a:t> precisam de biópsia </a:t>
            </a:r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389688"/>
            <a:ext cx="10287000" cy="468312"/>
          </a:xfrm>
        </p:spPr>
        <p:txBody>
          <a:bodyPr/>
          <a:lstStyle/>
          <a:p>
            <a:pPr>
              <a:defRPr/>
            </a:pPr>
            <a:r>
              <a:rPr lang="en-US" b="1">
                <a:effectLst/>
              </a:rPr>
              <a:t>Clinical manifestations and diagnosis of pulmonary sarcoidosis UPTODATE AUG 2016 </a:t>
            </a:r>
            <a:endParaRPr lang="pt-BR" alt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dirty="0"/>
              <a:t>tipo de biópsia pulmonar</a:t>
            </a:r>
            <a:br>
              <a:rPr lang="pt-BR" dirty="0"/>
            </a:br>
            <a:r>
              <a:rPr lang="pt-BR" dirty="0"/>
              <a:t>endoscópica x cirúrgica 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389688"/>
            <a:ext cx="10287000" cy="468312"/>
          </a:xfrm>
        </p:spPr>
        <p:txBody>
          <a:bodyPr/>
          <a:lstStyle/>
          <a:p>
            <a:pPr>
              <a:defRPr/>
            </a:pPr>
            <a:r>
              <a:rPr lang="en-US" b="1">
                <a:effectLst/>
              </a:rPr>
              <a:t>Clinical manifestations and diagnosis of pulmonary sarcoidosis UPTODATE AUG 2016 </a:t>
            </a:r>
            <a:endParaRPr lang="pt-BR" alt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119313" y="1989138"/>
            <a:ext cx="6253162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</a:rPr>
              <a:t>NIVEL DE SUSPEITA DE SARCOIDOSE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10238" y="4949825"/>
            <a:ext cx="158432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</a:rPr>
              <a:t>NÃO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880350" y="3022600"/>
            <a:ext cx="158432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</a:rPr>
              <a:t>BAIXO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64000" y="3662363"/>
            <a:ext cx="3101975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</a:rPr>
              <a:t> DIAG DIFERENCIAL</a:t>
            </a:r>
          </a:p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</a:rPr>
              <a:t>SENSÍVEL AOS MÉTODOS BRONCOSCÓPICOS 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7294563" y="3490913"/>
            <a:ext cx="404812" cy="133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90525" y="5516563"/>
            <a:ext cx="2376488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</a:rPr>
              <a:t>BRONCOSCOPIA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650163" y="5553075"/>
            <a:ext cx="2376487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</a:rPr>
              <a:t>CIRURGIA</a:t>
            </a: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1941513" y="3895725"/>
            <a:ext cx="14287" cy="1149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3532188" y="4933950"/>
            <a:ext cx="158432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192213" y="3135313"/>
            <a:ext cx="1582737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</a:rPr>
              <a:t>ALTO</a:t>
            </a:r>
          </a:p>
        </p:txBody>
      </p:sp>
      <p:cxnSp>
        <p:nvCxnSpPr>
          <p:cNvPr id="23" name="Conector de Seta Reta 22"/>
          <p:cNvCxnSpPr/>
          <p:nvPr/>
        </p:nvCxnSpPr>
        <p:spPr>
          <a:xfrm flipH="1">
            <a:off x="2982913" y="2565400"/>
            <a:ext cx="2262187" cy="569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5245100" y="2565400"/>
            <a:ext cx="2405063" cy="569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>
            <a:off x="5143500" y="4678363"/>
            <a:ext cx="300038" cy="255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5443538" y="4678363"/>
            <a:ext cx="266700" cy="255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>
            <a:off x="2774950" y="5349875"/>
            <a:ext cx="757238" cy="166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7294563" y="5349875"/>
            <a:ext cx="355600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Métodos </a:t>
            </a:r>
            <a:r>
              <a:rPr lang="pt-BR" dirty="0" err="1"/>
              <a:t>broncoscópicos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0150" y="1981200"/>
            <a:ext cx="4735513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LAVADO BRONCOALVEOLAR </a:t>
            </a:r>
          </a:p>
          <a:p>
            <a:pPr lvl="1" eaLnBrk="1" hangingPunct="1">
              <a:defRPr/>
            </a:pPr>
            <a:r>
              <a:rPr lang="pt-BR" sz="2400" dirty="0" err="1"/>
              <a:t>Celularidade</a:t>
            </a:r>
            <a:endParaRPr lang="pt-BR" sz="2400" dirty="0"/>
          </a:p>
          <a:p>
            <a:pPr lvl="1" eaLnBrk="1" hangingPunct="1">
              <a:defRPr/>
            </a:pPr>
            <a:r>
              <a:rPr lang="pt-BR" sz="2400" dirty="0" err="1"/>
              <a:t>Bioquimica</a:t>
            </a:r>
            <a:r>
              <a:rPr lang="pt-BR" sz="2400" dirty="0"/>
              <a:t> </a:t>
            </a:r>
          </a:p>
          <a:p>
            <a:pPr eaLnBrk="1" hangingPunct="1">
              <a:defRPr/>
            </a:pPr>
            <a:r>
              <a:rPr lang="pt-BR" sz="2400" dirty="0"/>
              <a:t>BIOPSIA ENDOBRÔNQUICA </a:t>
            </a:r>
          </a:p>
          <a:p>
            <a:pPr eaLnBrk="1" hangingPunct="1">
              <a:defRPr/>
            </a:pPr>
            <a:r>
              <a:rPr lang="pt-BR" sz="2400" dirty="0"/>
              <a:t>BIOPSIA TRANSBRÔNQUICA </a:t>
            </a:r>
          </a:p>
          <a:p>
            <a:pPr eaLnBrk="1" hangingPunct="1">
              <a:defRPr/>
            </a:pPr>
            <a:r>
              <a:rPr lang="pt-BR" sz="2400" dirty="0"/>
              <a:t>PUNÇÃO DE LINFONODO</a:t>
            </a:r>
          </a:p>
          <a:p>
            <a:pPr lvl="1" eaLnBrk="1" hangingPunct="1">
              <a:defRPr/>
            </a:pPr>
            <a:r>
              <a:rPr lang="pt-BR" sz="2000" dirty="0"/>
              <a:t>TBNA</a:t>
            </a:r>
          </a:p>
          <a:p>
            <a:pPr lvl="1" eaLnBrk="1" hangingPunct="1">
              <a:defRPr/>
            </a:pPr>
            <a:r>
              <a:rPr lang="pt-BR" sz="2000" dirty="0"/>
              <a:t>EBUS </a:t>
            </a:r>
          </a:p>
          <a:p>
            <a:pPr lvl="1" eaLnBrk="1" hangingPunct="1">
              <a:defRPr/>
            </a:pPr>
            <a:r>
              <a:rPr lang="pt-BR" sz="2000" dirty="0"/>
              <a:t>EUS (ESOFAGO) </a:t>
            </a:r>
          </a:p>
          <a:p>
            <a:pPr lvl="1" eaLnBrk="1" hangingPunct="1">
              <a:defRPr/>
            </a:pPr>
            <a:endParaRPr lang="pt-BR" dirty="0"/>
          </a:p>
          <a:p>
            <a:pPr eaLnBrk="1" hangingPunct="1">
              <a:defRPr/>
            </a:pPr>
            <a:endParaRPr lang="pt-BR" dirty="0"/>
          </a:p>
          <a:p>
            <a:pPr marL="457200" lvl="1" indent="0" eaLnBrk="1" hangingPunct="1">
              <a:buFontTx/>
              <a:buNone/>
              <a:defRPr/>
            </a:pPr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389688"/>
            <a:ext cx="10287000" cy="468312"/>
          </a:xfrm>
        </p:spPr>
        <p:txBody>
          <a:bodyPr/>
          <a:lstStyle/>
          <a:p>
            <a:pPr>
              <a:defRPr/>
            </a:pPr>
            <a:r>
              <a:rPr lang="en-US" b="1">
                <a:effectLst/>
              </a:rPr>
              <a:t>Clinical manifestations and diagnosis of pulmonary sarcoidosis UPTODATE AUG 2016 </a:t>
            </a:r>
            <a:endParaRPr lang="pt-BR" alt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BAL : </a:t>
            </a:r>
            <a:r>
              <a:rPr lang="pt-BR" dirty="0" err="1"/>
              <a:t>Celularidade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0150" y="2006600"/>
            <a:ext cx="8486775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dirty="0"/>
              <a:t>Aumento de </a:t>
            </a:r>
            <a:r>
              <a:rPr lang="pt-BR" dirty="0" err="1"/>
              <a:t>eosinófios</a:t>
            </a:r>
            <a:r>
              <a:rPr lang="pt-BR" dirty="0"/>
              <a:t> indica outra doença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dirty="0"/>
              <a:t>ALVEOLITE DA SARCOIDOSE = LINFOCÍTICA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dirty="0"/>
              <a:t>Em geral acima de 16% (porém inespecífico)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dirty="0" err="1">
                <a:solidFill>
                  <a:srgbClr val="FFC000"/>
                </a:solidFill>
              </a:rPr>
              <a:t>Imunofenotipagem</a:t>
            </a:r>
            <a:r>
              <a:rPr lang="pt-BR" dirty="0">
                <a:solidFill>
                  <a:srgbClr val="FFC000"/>
                </a:solidFill>
              </a:rPr>
              <a:t>: </a:t>
            </a:r>
          </a:p>
          <a:p>
            <a:pPr lvl="1" eaLnBrk="1" hangingPunct="1">
              <a:defRPr/>
            </a:pP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altLang="pt-BR" dirty="0">
                <a:sym typeface="Symbol" panose="05050102010706020507" pitchFamily="18" charset="2"/>
              </a:rPr>
              <a:t></a:t>
            </a:r>
            <a:r>
              <a:rPr lang="pt-BR" altLang="pt-BR" dirty="0"/>
              <a:t> CD4/CD8 &gt; 3,5</a:t>
            </a:r>
          </a:p>
          <a:p>
            <a:pPr lvl="4" eaLnBrk="1" hangingPunct="1">
              <a:defRPr/>
            </a:pPr>
            <a:r>
              <a:rPr lang="pt-BR" altLang="pt-BR" sz="2400" dirty="0"/>
              <a:t>Sensibilidade: 53 a 70 % </a:t>
            </a:r>
          </a:p>
          <a:p>
            <a:pPr lvl="4" eaLnBrk="1" hangingPunct="1">
              <a:defRPr/>
            </a:pPr>
            <a:r>
              <a:rPr lang="pt-BR" altLang="pt-BR" sz="2400" dirty="0"/>
              <a:t>Especificidade: 70 a 90 %</a:t>
            </a:r>
          </a:p>
          <a:p>
            <a:pPr lvl="4" eaLnBrk="1" hangingPunct="1">
              <a:defRPr/>
            </a:pPr>
            <a:r>
              <a:rPr lang="pt-BR" altLang="pt-BR" sz="2400" dirty="0"/>
              <a:t>VPP: 76% / VPN: 85%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dirty="0">
              <a:solidFill>
                <a:srgbClr val="FFC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457200" lvl="1" indent="0" eaLnBrk="1" hangingPunct="1">
              <a:buFontTx/>
              <a:buNone/>
              <a:defRPr/>
            </a:pPr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156325"/>
            <a:ext cx="10287000" cy="468313"/>
          </a:xfrm>
        </p:spPr>
        <p:txBody>
          <a:bodyPr/>
          <a:lstStyle/>
          <a:p>
            <a:pPr>
              <a:defRPr/>
            </a:pPr>
            <a:br>
              <a:rPr lang="pt-BR"/>
            </a:br>
            <a:r>
              <a:rPr lang="pt-BR" err="1">
                <a:effectLst/>
              </a:rPr>
              <a:t>Chest</a:t>
            </a:r>
            <a:r>
              <a:rPr lang="pt-BR">
                <a:effectLst/>
              </a:rPr>
              <a:t>. 1993;104(2):352</a:t>
            </a:r>
            <a:endParaRPr lang="pt-BR" alt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emido">
  <a:themeElements>
    <a:clrScheme name="Tremido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remi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remid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Texturizado</Template>
  <TotalTime>3676</TotalTime>
  <Words>726</Words>
  <Application>Microsoft Office PowerPoint</Application>
  <PresentationFormat>Slides de 35 mm</PresentationFormat>
  <Paragraphs>170</Paragraphs>
  <Slides>23</Slides>
  <Notes>18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Tahoma</vt:lpstr>
      <vt:lpstr>Arial</vt:lpstr>
      <vt:lpstr>Wingdings</vt:lpstr>
      <vt:lpstr>Symbol</vt:lpstr>
      <vt:lpstr>Tremido</vt:lpstr>
      <vt:lpstr> </vt:lpstr>
      <vt:lpstr>Diagnostico</vt:lpstr>
      <vt:lpstr>Estágios radiológicos</vt:lpstr>
      <vt:lpstr>Estágios radiológicos</vt:lpstr>
      <vt:lpstr>DECISÃO sobre local de biópsia </vt:lpstr>
      <vt:lpstr>Exemplos: </vt:lpstr>
      <vt:lpstr>tipo de biópsia pulmonar endoscópica x cirúrgica </vt:lpstr>
      <vt:lpstr>Métodos broncoscópicos </vt:lpstr>
      <vt:lpstr>BAL : Celularidade</vt:lpstr>
      <vt:lpstr>BAL e atividade de doença</vt:lpstr>
      <vt:lpstr>Preditores de progressão p fibrose</vt:lpstr>
      <vt:lpstr>BAL : Bioquímica </vt:lpstr>
      <vt:lpstr>Biópsia endobrônquica </vt:lpstr>
      <vt:lpstr>Biópsia endobrônquica </vt:lpstr>
      <vt:lpstr>Biópsia transbrônquica </vt:lpstr>
      <vt:lpstr>Bal + biópsia </vt:lpstr>
      <vt:lpstr>Punção linfonodal </vt:lpstr>
      <vt:lpstr>Agulha p TBNA 19 a 22 gauge</vt:lpstr>
      <vt:lpstr>Puncao </vt:lpstr>
      <vt:lpstr>EBUS-TBNA VERSUS cTBNA. </vt:lpstr>
      <vt:lpstr>Exclusão de doenças infecciosas</vt:lpstr>
      <vt:lpstr>Conclusões: </vt:lpstr>
      <vt:lpstr>Obrigado </vt:lpstr>
    </vt:vector>
  </TitlesOfParts>
  <Company>My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Marcelo Gervilla Gregorio</cp:lastModifiedBy>
  <cp:revision>98</cp:revision>
  <dcterms:created xsi:type="dcterms:W3CDTF">2003-06-02T03:03:13Z</dcterms:created>
  <dcterms:modified xsi:type="dcterms:W3CDTF">2016-11-05T18:52:17Z</dcterms:modified>
</cp:coreProperties>
</file>