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8" r:id="rId2"/>
    <p:sldId id="329" r:id="rId3"/>
    <p:sldId id="328" r:id="rId4"/>
    <p:sldId id="334" r:id="rId5"/>
    <p:sldId id="284" r:id="rId6"/>
    <p:sldId id="335" r:id="rId7"/>
    <p:sldId id="330" r:id="rId8"/>
    <p:sldId id="333" r:id="rId9"/>
    <p:sldId id="331" r:id="rId10"/>
    <p:sldId id="338" r:id="rId11"/>
    <p:sldId id="350" r:id="rId12"/>
    <p:sldId id="352" r:id="rId13"/>
    <p:sldId id="358" r:id="rId14"/>
    <p:sldId id="351" r:id="rId15"/>
    <p:sldId id="353" r:id="rId16"/>
    <p:sldId id="359" r:id="rId17"/>
    <p:sldId id="336" r:id="rId18"/>
    <p:sldId id="343" r:id="rId19"/>
    <p:sldId id="360" r:id="rId20"/>
    <p:sldId id="348" r:id="rId21"/>
    <p:sldId id="346" r:id="rId22"/>
    <p:sldId id="363" r:id="rId23"/>
    <p:sldId id="347" r:id="rId24"/>
    <p:sldId id="349" r:id="rId25"/>
    <p:sldId id="364" r:id="rId26"/>
    <p:sldId id="354" r:id="rId27"/>
    <p:sldId id="361" r:id="rId28"/>
    <p:sldId id="355" r:id="rId29"/>
    <p:sldId id="362" r:id="rId30"/>
    <p:sldId id="357" r:id="rId31"/>
    <p:sldId id="327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20728"/>
    <a:srgbClr val="C1E0F5"/>
    <a:srgbClr val="DA0000"/>
    <a:srgbClr val="006600"/>
    <a:srgbClr val="00006C"/>
    <a:srgbClr val="05137D"/>
    <a:srgbClr val="D6E0D7"/>
    <a:srgbClr val="9BF6FB"/>
    <a:srgbClr val="6EB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016" autoAdjust="0"/>
    <p:restoredTop sz="99399" autoAdjust="0"/>
  </p:normalViewPr>
  <p:slideViewPr>
    <p:cSldViewPr>
      <p:cViewPr>
        <p:scale>
          <a:sx n="70" d="100"/>
          <a:sy n="70" d="100"/>
        </p:scale>
        <p:origin x="-29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01ED0A-BB15-43D4-8241-95E768DB02B6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7991EF-DAC6-4CC8-9519-0399DDC385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991EF-DAC6-4CC8-9519-0399DDC3855B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32B143-A00C-46BD-A7D8-98AC66AFFC4D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32B143-A00C-46BD-A7D8-98AC66AFFC4D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D85E09-454F-448A-AD40-BE2D657853DC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26B2DD-EFB0-4AAB-A5C2-1F52397CB4D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63FDD-13E4-49A9-A310-2C74A2AB893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991EF-DAC6-4CC8-9519-0399DDC3855B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991EF-DAC6-4CC8-9519-0399DDC3855B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0B299A-3BCA-44C2-A69C-14228213E7A4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5DB959-9C9C-4DBC-BEA0-9849F0DB1DCA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AFB790-A21F-4143-A2F0-D76647C84790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AFB790-A21F-4143-A2F0-D76647C84790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B2316-A655-4A06-B5F1-CC96C9CD8CAF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D6A1-E84B-4387-B8D1-AF7471EA79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A2198-ADE0-40DB-8144-95D09A122E7F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F20D-08AA-4598-A2C9-657A4C5E8F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6034-DB46-45B0-B763-33BDCDCEC61E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3438-7611-41C4-94AF-974AE2AAA3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>
            <a:lvl1pPr>
              <a:defRPr b="0">
                <a:solidFill>
                  <a:srgbClr val="05137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0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9144000" cy="404812"/>
          </a:xfrm>
        </p:spPr>
        <p:txBody>
          <a:bodyPr/>
          <a:lstStyle>
            <a:lvl1pPr algn="r">
              <a:defRPr sz="1400" b="1"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E88A-3A9D-445C-8412-3C23C70F74E1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22F6-3340-492B-ACBF-417848C0E0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897A-5201-46F4-9787-D67EB50F9C3D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1F7C-E093-4A81-BCCA-7CF4B7AB00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13E9-E559-4375-8188-CA417F57E726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91F6A-659C-4BDC-9998-960976DC8A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6C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5B06E-8C55-47C4-83E1-4DDEC4B83062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2C84-475E-4691-9C9C-6CE50D2A73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D542-3DA2-4896-B1BF-FCA8804D6DD3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96F81-E8BC-4EFA-B8E7-28D116EAF4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9B9F-F99E-45C6-9C6C-3F38A53D67EA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E795-59FD-4794-B96A-A1DBBD048F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6A756-4C8A-4C57-B567-DC16E8761D50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18AB-EBBA-465C-BA1A-90587465DA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CE9D45-0699-45E9-93E9-FC104316CF77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20395-BA22-4AAF-8E5A-3DFB6165C4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sono.com.br/" TargetMode="External"/><Relationship Id="rId2" Type="http://schemas.openxmlformats.org/officeDocument/2006/relationships/hyperlink" Target="mailto:drmarcelogredorio@gmai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55776" y="5949280"/>
            <a:ext cx="6019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006600"/>
                </a:solidFill>
              </a:rPr>
              <a:t>MARCELO GERVILLA GREGÓRIO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BR" sz="1000" dirty="0">
              <a:solidFill>
                <a:srgbClr val="0033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3568" y="2420888"/>
            <a:ext cx="7776864" cy="2232248"/>
          </a:xfrm>
          <a:prstGeom prst="rect">
            <a:avLst/>
          </a:prstGeom>
          <a:solidFill>
            <a:srgbClr val="020728"/>
          </a:solidFill>
          <a:effectLst>
            <a:innerShdw blurRad="279400" dist="190500" dir="2040000">
              <a:schemeClr val="bg1">
                <a:alpha val="63000"/>
              </a:schemeClr>
            </a:inn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dirty="0">
                <a:solidFill>
                  <a:schemeClr val="bg1"/>
                </a:solidFill>
              </a:rPr>
              <a:t>Nuevas tecnologías en endoscopía</a:t>
            </a:r>
          </a:p>
          <a:p>
            <a:pPr algn="ctr" fontAlgn="auto">
              <a:spcAft>
                <a:spcPts val="0"/>
              </a:spcAft>
              <a:defRPr/>
            </a:pPr>
            <a:endParaRPr lang="es-ES" sz="3200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3200" dirty="0">
                <a:solidFill>
                  <a:schemeClr val="bg1"/>
                </a:solidFill>
              </a:rPr>
              <a:t> Aplicabilidad desde un punto de vista Latinoamericano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83" name="Picture 11" descr="http://www.astronomia.hdfree.com.br/imagens/B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517232"/>
            <a:ext cx="1647550" cy="1018803"/>
          </a:xfrm>
          <a:prstGeom prst="rect">
            <a:avLst/>
          </a:prstGeom>
          <a:noFill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0436" y="476672"/>
            <a:ext cx="2095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88640"/>
            <a:ext cx="1646290" cy="201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04856" cy="126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2420888"/>
            <a:ext cx="7704856" cy="3168352"/>
          </a:xfrm>
          <a:solidFill>
            <a:srgbClr val="D6E0D7"/>
          </a:solidFill>
        </p:spPr>
        <p:txBody>
          <a:bodyPr/>
          <a:lstStyle/>
          <a:p>
            <a:r>
              <a:rPr lang="pt-BR" sz="2400" b="1" dirty="0" err="1"/>
              <a:t>Ultrasonografia</a:t>
            </a:r>
            <a:r>
              <a:rPr lang="pt-BR" sz="2400" b="1" dirty="0"/>
              <a:t> endoscópica bronquial </a:t>
            </a:r>
          </a:p>
          <a:p>
            <a:pPr lvl="1"/>
            <a:r>
              <a:rPr lang="en-US" b="1" dirty="0"/>
              <a:t>Radial</a:t>
            </a:r>
          </a:p>
          <a:p>
            <a:pPr lvl="1"/>
            <a:r>
              <a:rPr lang="en-US" b="1" dirty="0" err="1"/>
              <a:t>Sectorial</a:t>
            </a:r>
            <a:endParaRPr lang="pt-BR" b="1" dirty="0"/>
          </a:p>
          <a:p>
            <a:r>
              <a:rPr lang="pt-BR" sz="2400" b="1" dirty="0" err="1"/>
              <a:t>Navegación</a:t>
            </a:r>
            <a:r>
              <a:rPr lang="pt-BR" sz="2400" b="1" dirty="0"/>
              <a:t> electromagnética</a:t>
            </a:r>
          </a:p>
          <a:p>
            <a:r>
              <a:rPr lang="pt-BR" sz="2400" b="1" dirty="0" err="1"/>
              <a:t>Autofluorescencia</a:t>
            </a:r>
            <a:endParaRPr lang="pt-BR" sz="2400" b="1" dirty="0"/>
          </a:p>
          <a:p>
            <a:r>
              <a:rPr lang="pt-BR" sz="2400" b="1" dirty="0"/>
              <a:t>Luz de banda </a:t>
            </a:r>
            <a:r>
              <a:rPr lang="pt-BR" sz="2400" b="1" dirty="0" err="1"/>
              <a:t>estrecha</a:t>
            </a:r>
            <a:r>
              <a:rPr lang="pt-BR" sz="2400" b="1" dirty="0"/>
              <a:t> ( </a:t>
            </a:r>
            <a:r>
              <a:rPr lang="pt-BR" sz="2400" b="1" dirty="0" err="1"/>
              <a:t>Narrow</a:t>
            </a:r>
            <a:r>
              <a:rPr lang="pt-BR" sz="2400" b="1" dirty="0"/>
              <a:t> </a:t>
            </a:r>
            <a:r>
              <a:rPr lang="pt-BR" sz="2400" b="1" dirty="0" err="1"/>
              <a:t>band</a:t>
            </a:r>
            <a:r>
              <a:rPr lang="pt-BR" sz="2400" b="1" dirty="0"/>
              <a:t> </a:t>
            </a:r>
            <a:r>
              <a:rPr lang="pt-BR" sz="2400" b="1" dirty="0" err="1"/>
              <a:t>imaging</a:t>
            </a:r>
            <a:r>
              <a:rPr lang="pt-BR" sz="2400" b="1" dirty="0"/>
              <a:t>)</a:t>
            </a:r>
            <a:endParaRPr lang="pt-BR" sz="2400" dirty="0"/>
          </a:p>
        </p:txBody>
      </p:sp>
      <p:sp>
        <p:nvSpPr>
          <p:cNvPr id="8" name="Rectangle 7"/>
          <p:cNvSpPr/>
          <p:nvPr/>
        </p:nvSpPr>
        <p:spPr>
          <a:xfrm>
            <a:off x="755576" y="47667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C1E0F5"/>
                </a:solidFill>
              </a:rPr>
              <a:t>AVANCES EN EL DIAGNÓSTICO:</a:t>
            </a:r>
            <a:endParaRPr lang="pt-BR" sz="2400" dirty="0">
              <a:solidFill>
                <a:srgbClr val="C1E0F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048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5576" y="47667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bg1"/>
                </a:solidFill>
              </a:rPr>
              <a:t>Ultrasonografia</a:t>
            </a:r>
            <a:r>
              <a:rPr lang="pt-BR" sz="2400" b="1" dirty="0">
                <a:solidFill>
                  <a:schemeClr val="bg1"/>
                </a:solidFill>
              </a:rPr>
              <a:t> endoscópica bronquial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SECTORIAL</a:t>
            </a:r>
          </a:p>
          <a:p>
            <a:endParaRPr lang="pt-BR" sz="2400" dirty="0">
              <a:solidFill>
                <a:srgbClr val="C1E0F5"/>
              </a:solidFill>
            </a:endParaRPr>
          </a:p>
        </p:txBody>
      </p:sp>
      <p:pic>
        <p:nvPicPr>
          <p:cNvPr id="5" name="Picture 5" descr="Snapshot 2008-10-21 06-48-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28800"/>
            <a:ext cx="3240360" cy="254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Users\septimium\Documents\EBUS revised 9 13 08\Tran Bang\IMG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772816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79512" y="458112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IMAGEN ULTRASONOGRÁFICA DE BAJA ECOGENICIDAD BIEN DEFINIDA DE: </a:t>
            </a:r>
          </a:p>
          <a:p>
            <a:r>
              <a:rPr lang="pt-BR" dirty="0"/>
              <a:t>GANGLIOS LINFÁTICOS, MASAS </a:t>
            </a:r>
            <a:r>
              <a:rPr lang="es-ES" dirty="0"/>
              <a:t>MEDIASTÍNICAS Y PULMONARES PARATRAQUEALES Y PARABRONQUIALES</a:t>
            </a:r>
            <a:endParaRPr lang="pt-BR" dirty="0"/>
          </a:p>
        </p:txBody>
      </p:sp>
      <p:pic>
        <p:nvPicPr>
          <p:cNvPr id="7172" name="Picture 4" descr="http://www.ctsnet.org/graphics/experts/Thoracic/d_rice_endobronc_ultrasnd/Figure-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2512" y="1772816"/>
            <a:ext cx="3011488" cy="2258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048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5576" y="47667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bg1"/>
                </a:solidFill>
              </a:rPr>
              <a:t>Ultrasonografia</a:t>
            </a:r>
            <a:r>
              <a:rPr lang="pt-BR" sz="2400" b="1" dirty="0">
                <a:solidFill>
                  <a:schemeClr val="bg1"/>
                </a:solidFill>
              </a:rPr>
              <a:t> endoscópica bronquial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SECTORIAL</a:t>
            </a:r>
          </a:p>
          <a:p>
            <a:endParaRPr lang="pt-BR" sz="2400" dirty="0">
              <a:solidFill>
                <a:srgbClr val="C1E0F5"/>
              </a:solidFill>
            </a:endParaRPr>
          </a:p>
        </p:txBody>
      </p:sp>
      <p:pic>
        <p:nvPicPr>
          <p:cNvPr id="9" name="Picture 5" descr="l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327" y="1700808"/>
            <a:ext cx="2679033" cy="300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11560" y="2420888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Todos los ganglios linfáticos del mediastino accesibles, excepto:</a:t>
            </a:r>
          </a:p>
          <a:p>
            <a:r>
              <a:rPr lang="es-ES" sz="2000" dirty="0" err="1"/>
              <a:t>subaórtica</a:t>
            </a:r>
            <a:r>
              <a:rPr lang="es-ES" sz="2000" dirty="0"/>
              <a:t> (5 y 6)</a:t>
            </a:r>
          </a:p>
          <a:p>
            <a:r>
              <a:rPr lang="es-ES" sz="2000" dirty="0" err="1"/>
              <a:t>Paraesofágica</a:t>
            </a:r>
            <a:r>
              <a:rPr lang="es-ES" sz="2000" dirty="0"/>
              <a:t> (8 y 9)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 err="1"/>
              <a:t>Doppler</a:t>
            </a:r>
            <a:r>
              <a:rPr lang="es-ES" sz="2000" dirty="0"/>
              <a:t> muestra las condiciones de flujo de sangre antes de la punción.</a:t>
            </a:r>
            <a:endParaRPr lang="pt-BR" sz="2000" dirty="0"/>
          </a:p>
        </p:txBody>
      </p:sp>
      <p:pic>
        <p:nvPicPr>
          <p:cNvPr id="8194" name="Picture 2" descr="http://www.keymed.co.uk/images/content/products/BF-UC260FW/EBUS%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653136"/>
            <a:ext cx="2751700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3" descr="triangulo.bmp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68538" y="1412875"/>
            <a:ext cx="4248150" cy="47212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CaixaDeTexto 4"/>
          <p:cNvSpPr txBox="1">
            <a:spLocks noChangeArrowheads="1"/>
          </p:cNvSpPr>
          <p:nvPr/>
        </p:nvSpPr>
        <p:spPr bwMode="auto">
          <a:xfrm>
            <a:off x="5651500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Económico</a:t>
            </a:r>
          </a:p>
          <a:p>
            <a:endParaRPr lang="pt-BR" b="1"/>
          </a:p>
        </p:txBody>
      </p:sp>
      <p:sp>
        <p:nvSpPr>
          <p:cNvPr id="3076" name="CaixaDeTexto 5"/>
          <p:cNvSpPr txBox="1">
            <a:spLocks noChangeArrowheads="1"/>
          </p:cNvSpPr>
          <p:nvPr/>
        </p:nvSpPr>
        <p:spPr bwMode="auto">
          <a:xfrm>
            <a:off x="827088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del proceso</a:t>
            </a:r>
          </a:p>
          <a:p>
            <a:endParaRPr lang="pt-BR" b="1"/>
          </a:p>
        </p:txBody>
      </p:sp>
      <p:sp>
        <p:nvSpPr>
          <p:cNvPr id="3077" name="CaixaDeTexto 7"/>
          <p:cNvSpPr txBox="1">
            <a:spLocks noChangeArrowheads="1"/>
          </p:cNvSpPr>
          <p:nvPr/>
        </p:nvSpPr>
        <p:spPr bwMode="auto">
          <a:xfrm>
            <a:off x="539750" y="4005263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Uso previsto</a:t>
            </a:r>
          </a:p>
          <a:p>
            <a:endParaRPr lang="pt-BR" b="1"/>
          </a:p>
        </p:txBody>
      </p:sp>
      <p:sp>
        <p:nvSpPr>
          <p:cNvPr id="3078" name="CaixaDeTexto 8"/>
          <p:cNvSpPr txBox="1">
            <a:spLocks noChangeArrowheads="1"/>
          </p:cNvSpPr>
          <p:nvPr/>
        </p:nvSpPr>
        <p:spPr bwMode="auto">
          <a:xfrm>
            <a:off x="3492500" y="5445125"/>
            <a:ext cx="3167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en la salud</a:t>
            </a:r>
          </a:p>
          <a:p>
            <a:endParaRPr lang="pt-BR" b="1"/>
          </a:p>
        </p:txBody>
      </p:sp>
      <p:sp>
        <p:nvSpPr>
          <p:cNvPr id="3079" name="CaixaDeTexto 9"/>
          <p:cNvSpPr txBox="1">
            <a:spLocks noChangeArrowheads="1"/>
          </p:cNvSpPr>
          <p:nvPr/>
        </p:nvSpPr>
        <p:spPr bwMode="auto">
          <a:xfrm>
            <a:off x="4356100" y="3933825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3080" name="CaixaDeTexto 11"/>
          <p:cNvSpPr txBox="1">
            <a:spLocks noChangeArrowheads="1"/>
          </p:cNvSpPr>
          <p:nvPr/>
        </p:nvSpPr>
        <p:spPr bwMode="auto">
          <a:xfrm>
            <a:off x="4787900" y="3573463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3081" name="CaixaDeTexto 12"/>
          <p:cNvSpPr txBox="1">
            <a:spLocks noChangeArrowheads="1"/>
          </p:cNvSpPr>
          <p:nvPr/>
        </p:nvSpPr>
        <p:spPr bwMode="auto">
          <a:xfrm>
            <a:off x="4643438" y="29972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3082" name="CaixaDeTexto 13"/>
          <p:cNvSpPr txBox="1">
            <a:spLocks noChangeArrowheads="1"/>
          </p:cNvSpPr>
          <p:nvPr/>
        </p:nvSpPr>
        <p:spPr bwMode="auto">
          <a:xfrm>
            <a:off x="3851275" y="3573463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3083" name="CaixaDeTexto 14"/>
          <p:cNvSpPr txBox="1">
            <a:spLocks noChangeArrowheads="1"/>
          </p:cNvSpPr>
          <p:nvPr/>
        </p:nvSpPr>
        <p:spPr bwMode="auto">
          <a:xfrm>
            <a:off x="3995738" y="29972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3084" name="CaixaDeTexto 15"/>
          <p:cNvSpPr txBox="1">
            <a:spLocks noChangeArrowheads="1"/>
          </p:cNvSpPr>
          <p:nvPr/>
        </p:nvSpPr>
        <p:spPr bwMode="auto">
          <a:xfrm>
            <a:off x="4572000" y="35004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3085" name="CaixaDeTexto 16"/>
          <p:cNvSpPr txBox="1">
            <a:spLocks noChangeArrowheads="1"/>
          </p:cNvSpPr>
          <p:nvPr/>
        </p:nvSpPr>
        <p:spPr bwMode="auto">
          <a:xfrm>
            <a:off x="4356100" y="4652963"/>
            <a:ext cx="287338" cy="277812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3086" name="CaixaDeTexto 17"/>
          <p:cNvSpPr txBox="1">
            <a:spLocks noChangeArrowheads="1"/>
          </p:cNvSpPr>
          <p:nvPr/>
        </p:nvSpPr>
        <p:spPr bwMode="auto">
          <a:xfrm>
            <a:off x="4356100" y="429260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3087" name="CaixaDeTexto 18"/>
          <p:cNvSpPr txBox="1">
            <a:spLocks noChangeArrowheads="1"/>
          </p:cNvSpPr>
          <p:nvPr/>
        </p:nvSpPr>
        <p:spPr bwMode="auto">
          <a:xfrm>
            <a:off x="4859338" y="27813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3088" name="CaixaDeTexto 19"/>
          <p:cNvSpPr txBox="1">
            <a:spLocks noChangeArrowheads="1"/>
          </p:cNvSpPr>
          <p:nvPr/>
        </p:nvSpPr>
        <p:spPr bwMode="auto">
          <a:xfrm>
            <a:off x="3851275" y="2708275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3089" name="CaixaDeTexto 20"/>
          <p:cNvSpPr txBox="1">
            <a:spLocks noChangeArrowheads="1"/>
          </p:cNvSpPr>
          <p:nvPr/>
        </p:nvSpPr>
        <p:spPr bwMode="auto">
          <a:xfrm>
            <a:off x="3563938" y="3716338"/>
            <a:ext cx="287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3090" name="CaixaDeTexto 21"/>
          <p:cNvSpPr txBox="1">
            <a:spLocks noChangeArrowheads="1"/>
          </p:cNvSpPr>
          <p:nvPr/>
        </p:nvSpPr>
        <p:spPr bwMode="auto">
          <a:xfrm>
            <a:off x="5148263" y="3716338"/>
            <a:ext cx="287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3091" name="CaixaDeTexto 22"/>
          <p:cNvSpPr txBox="1">
            <a:spLocks noChangeArrowheads="1"/>
          </p:cNvSpPr>
          <p:nvPr/>
        </p:nvSpPr>
        <p:spPr bwMode="auto">
          <a:xfrm>
            <a:off x="5076825" y="2492375"/>
            <a:ext cx="287338" cy="2778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3092" name="CaixaDeTexto 23"/>
          <p:cNvSpPr txBox="1">
            <a:spLocks noChangeArrowheads="1"/>
          </p:cNvSpPr>
          <p:nvPr/>
        </p:nvSpPr>
        <p:spPr bwMode="auto">
          <a:xfrm>
            <a:off x="5435600" y="3860800"/>
            <a:ext cx="288925" cy="2778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3093" name="CaixaDeTexto 24"/>
          <p:cNvSpPr txBox="1">
            <a:spLocks noChangeArrowheads="1"/>
          </p:cNvSpPr>
          <p:nvPr/>
        </p:nvSpPr>
        <p:spPr bwMode="auto">
          <a:xfrm>
            <a:off x="3708400" y="2349500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3094" name="CaixaDeTexto 25"/>
          <p:cNvSpPr txBox="1">
            <a:spLocks noChangeArrowheads="1"/>
          </p:cNvSpPr>
          <p:nvPr/>
        </p:nvSpPr>
        <p:spPr bwMode="auto">
          <a:xfrm>
            <a:off x="3276600" y="386080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3095" name="CaixaDeTexto 26"/>
          <p:cNvSpPr txBox="1">
            <a:spLocks noChangeArrowheads="1"/>
          </p:cNvSpPr>
          <p:nvPr/>
        </p:nvSpPr>
        <p:spPr bwMode="auto">
          <a:xfrm>
            <a:off x="4140200" y="35004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3096" name="CaixaDeTexto 27"/>
          <p:cNvSpPr txBox="1">
            <a:spLocks noChangeArrowheads="1"/>
          </p:cNvSpPr>
          <p:nvPr/>
        </p:nvSpPr>
        <p:spPr bwMode="auto">
          <a:xfrm>
            <a:off x="4211638" y="32131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3097" name="CaixaDeTexto 28"/>
          <p:cNvSpPr txBox="1">
            <a:spLocks noChangeArrowheads="1"/>
          </p:cNvSpPr>
          <p:nvPr/>
        </p:nvSpPr>
        <p:spPr bwMode="auto">
          <a:xfrm>
            <a:off x="4427538" y="32131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3098" name="CaixaDeTexto 29"/>
          <p:cNvSpPr txBox="1">
            <a:spLocks noChangeArrowheads="1"/>
          </p:cNvSpPr>
          <p:nvPr/>
        </p:nvSpPr>
        <p:spPr bwMode="auto">
          <a:xfrm>
            <a:off x="4356100" y="37163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3099" name="CaixaDeTexto 30"/>
          <p:cNvSpPr txBox="1">
            <a:spLocks noChangeArrowheads="1"/>
          </p:cNvSpPr>
          <p:nvPr/>
        </p:nvSpPr>
        <p:spPr bwMode="auto">
          <a:xfrm>
            <a:off x="4356100" y="5013325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3100" name="CaixaDeTexto 31"/>
          <p:cNvSpPr txBox="1">
            <a:spLocks noChangeArrowheads="1"/>
          </p:cNvSpPr>
          <p:nvPr/>
        </p:nvSpPr>
        <p:spPr bwMode="auto">
          <a:xfrm>
            <a:off x="5292725" y="2205038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3101" name="CaixaDeTexto 32"/>
          <p:cNvSpPr txBox="1">
            <a:spLocks noChangeArrowheads="1"/>
          </p:cNvSpPr>
          <p:nvPr/>
        </p:nvSpPr>
        <p:spPr bwMode="auto">
          <a:xfrm>
            <a:off x="3492500" y="2060575"/>
            <a:ext cx="287338" cy="2778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3102" name="CaixaDeTexto 34"/>
          <p:cNvSpPr txBox="1">
            <a:spLocks noChangeArrowheads="1"/>
          </p:cNvSpPr>
          <p:nvPr/>
        </p:nvSpPr>
        <p:spPr bwMode="auto">
          <a:xfrm>
            <a:off x="2916238" y="4005263"/>
            <a:ext cx="287337" cy="27622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3103" name="CaixaDeTexto 35"/>
          <p:cNvSpPr txBox="1">
            <a:spLocks noChangeArrowheads="1"/>
          </p:cNvSpPr>
          <p:nvPr/>
        </p:nvSpPr>
        <p:spPr bwMode="auto">
          <a:xfrm>
            <a:off x="5724525" y="4005263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3104" name="Título 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20728"/>
          </a:solidFill>
        </p:spPr>
        <p:txBody>
          <a:bodyPr/>
          <a:lstStyle/>
          <a:p>
            <a:pPr eaLnBrk="1" hangingPunct="1"/>
            <a:r>
              <a:rPr lang="en-US"/>
              <a:t>EBUS</a:t>
            </a:r>
            <a:endParaRPr lang="pt-BR"/>
          </a:p>
        </p:txBody>
      </p:sp>
      <p:sp>
        <p:nvSpPr>
          <p:cNvPr id="3105" name="CaixaDeTexto 36"/>
          <p:cNvSpPr txBox="1">
            <a:spLocks noChangeArrowheads="1"/>
          </p:cNvSpPr>
          <p:nvPr/>
        </p:nvSpPr>
        <p:spPr bwMode="auto">
          <a:xfrm>
            <a:off x="5975350" y="407828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 Tiempo de implantación  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048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1224136"/>
          </a:xfrm>
          <a:solidFill>
            <a:srgbClr val="D6E0D7"/>
          </a:solidFill>
        </p:spPr>
        <p:txBody>
          <a:bodyPr/>
          <a:lstStyle/>
          <a:p>
            <a:r>
              <a:rPr lang="es-ES" sz="1800" b="1" dirty="0"/>
              <a:t>RADIAL: mismo plano estructuras anatómicas </a:t>
            </a:r>
            <a:r>
              <a:rPr lang="es-ES" sz="1800" b="1" dirty="0" err="1"/>
              <a:t>peritraqueales</a:t>
            </a:r>
            <a:r>
              <a:rPr lang="es-ES" sz="1800" b="1" dirty="0"/>
              <a:t> y </a:t>
            </a:r>
            <a:r>
              <a:rPr lang="es-ES" sz="1800" b="1" dirty="0" err="1"/>
              <a:t>peribronquiales</a:t>
            </a:r>
            <a:r>
              <a:rPr lang="es-ES" sz="1800" b="1" dirty="0"/>
              <a:t> en un radio de 360º. Previa a PT mejora la S de la técnica  al permitir la visualización de la </a:t>
            </a:r>
            <a:r>
              <a:rPr lang="es-ES" sz="1800" b="1" dirty="0" err="1"/>
              <a:t>adenopatia</a:t>
            </a:r>
            <a:r>
              <a:rPr lang="es-ES" sz="1800" b="1" dirty="0"/>
              <a:t> a la que se debe acceder. </a:t>
            </a:r>
            <a:endParaRPr lang="pt-BR" sz="1800" dirty="0"/>
          </a:p>
        </p:txBody>
      </p:sp>
      <p:sp>
        <p:nvSpPr>
          <p:cNvPr id="8" name="Rectangle 7"/>
          <p:cNvSpPr/>
          <p:nvPr/>
        </p:nvSpPr>
        <p:spPr>
          <a:xfrm>
            <a:off x="755576" y="47667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bg1"/>
                </a:solidFill>
              </a:rPr>
              <a:t>Ultrasonografia</a:t>
            </a:r>
            <a:r>
              <a:rPr lang="pt-BR" sz="2400" b="1" dirty="0">
                <a:solidFill>
                  <a:schemeClr val="bg1"/>
                </a:solidFill>
              </a:rPr>
              <a:t> endoscópica bronquial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RADIAL</a:t>
            </a:r>
          </a:p>
          <a:p>
            <a:endParaRPr lang="pt-BR" sz="2400" dirty="0">
              <a:solidFill>
                <a:srgbClr val="C1E0F5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7416824" cy="242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048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1224136"/>
          </a:xfrm>
          <a:solidFill>
            <a:srgbClr val="D6E0D7"/>
          </a:solidFill>
        </p:spPr>
        <p:txBody>
          <a:bodyPr/>
          <a:lstStyle/>
          <a:p>
            <a:r>
              <a:rPr lang="es-ES" sz="1800" b="1" dirty="0"/>
              <a:t>RADIAL: mismo plano estructuras anatómicas </a:t>
            </a:r>
            <a:r>
              <a:rPr lang="es-ES" sz="1800" b="1" dirty="0" err="1"/>
              <a:t>peritraqueales</a:t>
            </a:r>
            <a:r>
              <a:rPr lang="es-ES" sz="1800" b="1" dirty="0"/>
              <a:t> y </a:t>
            </a:r>
            <a:r>
              <a:rPr lang="es-ES" sz="1800" b="1" dirty="0" err="1"/>
              <a:t>peribronquiales</a:t>
            </a:r>
            <a:r>
              <a:rPr lang="es-ES" sz="1800" b="1" dirty="0"/>
              <a:t> en un radio de 360º. Previa a PT mejora la S de la técnica  al permitir la visualización de la </a:t>
            </a:r>
            <a:r>
              <a:rPr lang="es-ES" sz="1800" b="1" dirty="0" err="1"/>
              <a:t>adenopatia</a:t>
            </a:r>
            <a:r>
              <a:rPr lang="es-ES" sz="1800" b="1" dirty="0"/>
              <a:t> a la que se debe acceder. </a:t>
            </a:r>
            <a:endParaRPr lang="pt-BR" sz="1800" dirty="0"/>
          </a:p>
        </p:txBody>
      </p:sp>
      <p:sp>
        <p:nvSpPr>
          <p:cNvPr id="8" name="Rectangle 7"/>
          <p:cNvSpPr/>
          <p:nvPr/>
        </p:nvSpPr>
        <p:spPr>
          <a:xfrm>
            <a:off x="755576" y="47667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bg1"/>
                </a:solidFill>
              </a:rPr>
              <a:t>Ultrasonografia</a:t>
            </a:r>
            <a:r>
              <a:rPr lang="pt-BR" sz="2400" b="1" dirty="0">
                <a:solidFill>
                  <a:schemeClr val="bg1"/>
                </a:solidFill>
              </a:rPr>
              <a:t> endoscópica bronquial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RADIAL</a:t>
            </a:r>
          </a:p>
          <a:p>
            <a:endParaRPr lang="pt-BR" sz="2400" dirty="0">
              <a:solidFill>
                <a:srgbClr val="C1E0F5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29051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 descr="triangulo.bmp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68538" y="1412875"/>
            <a:ext cx="4248150" cy="47212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CaixaDeTexto 4"/>
          <p:cNvSpPr txBox="1">
            <a:spLocks noChangeArrowheads="1"/>
          </p:cNvSpPr>
          <p:nvPr/>
        </p:nvSpPr>
        <p:spPr bwMode="auto">
          <a:xfrm>
            <a:off x="5651500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Económico</a:t>
            </a:r>
          </a:p>
          <a:p>
            <a:endParaRPr lang="pt-BR" b="1"/>
          </a:p>
        </p:txBody>
      </p:sp>
      <p:sp>
        <p:nvSpPr>
          <p:cNvPr id="4100" name="CaixaDeTexto 5"/>
          <p:cNvSpPr txBox="1">
            <a:spLocks noChangeArrowheads="1"/>
          </p:cNvSpPr>
          <p:nvPr/>
        </p:nvSpPr>
        <p:spPr bwMode="auto">
          <a:xfrm>
            <a:off x="827088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del proceso</a:t>
            </a:r>
          </a:p>
          <a:p>
            <a:endParaRPr lang="pt-BR" b="1"/>
          </a:p>
        </p:txBody>
      </p:sp>
      <p:sp>
        <p:nvSpPr>
          <p:cNvPr id="4101" name="CaixaDeTexto 7"/>
          <p:cNvSpPr txBox="1">
            <a:spLocks noChangeArrowheads="1"/>
          </p:cNvSpPr>
          <p:nvPr/>
        </p:nvSpPr>
        <p:spPr bwMode="auto">
          <a:xfrm>
            <a:off x="539750" y="4005263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Uso previsto</a:t>
            </a:r>
          </a:p>
          <a:p>
            <a:endParaRPr lang="pt-BR" b="1"/>
          </a:p>
        </p:txBody>
      </p:sp>
      <p:sp>
        <p:nvSpPr>
          <p:cNvPr id="4102" name="CaixaDeTexto 8"/>
          <p:cNvSpPr txBox="1">
            <a:spLocks noChangeArrowheads="1"/>
          </p:cNvSpPr>
          <p:nvPr/>
        </p:nvSpPr>
        <p:spPr bwMode="auto">
          <a:xfrm>
            <a:off x="3492500" y="5445125"/>
            <a:ext cx="3167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en la salud</a:t>
            </a:r>
          </a:p>
          <a:p>
            <a:endParaRPr lang="pt-BR" b="1"/>
          </a:p>
        </p:txBody>
      </p:sp>
      <p:sp>
        <p:nvSpPr>
          <p:cNvPr id="4103" name="CaixaDeTexto 9"/>
          <p:cNvSpPr txBox="1">
            <a:spLocks noChangeArrowheads="1"/>
          </p:cNvSpPr>
          <p:nvPr/>
        </p:nvSpPr>
        <p:spPr bwMode="auto">
          <a:xfrm>
            <a:off x="4356100" y="3933825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4104" name="CaixaDeTexto 11"/>
          <p:cNvSpPr txBox="1">
            <a:spLocks noChangeArrowheads="1"/>
          </p:cNvSpPr>
          <p:nvPr/>
        </p:nvSpPr>
        <p:spPr bwMode="auto">
          <a:xfrm>
            <a:off x="4787900" y="3573463"/>
            <a:ext cx="288925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4105" name="CaixaDeTexto 12"/>
          <p:cNvSpPr txBox="1">
            <a:spLocks noChangeArrowheads="1"/>
          </p:cNvSpPr>
          <p:nvPr/>
        </p:nvSpPr>
        <p:spPr bwMode="auto">
          <a:xfrm>
            <a:off x="4643438" y="2997200"/>
            <a:ext cx="288925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4106" name="CaixaDeTexto 13"/>
          <p:cNvSpPr txBox="1">
            <a:spLocks noChangeArrowheads="1"/>
          </p:cNvSpPr>
          <p:nvPr/>
        </p:nvSpPr>
        <p:spPr bwMode="auto">
          <a:xfrm>
            <a:off x="3851275" y="3573463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4107" name="CaixaDeTexto 14"/>
          <p:cNvSpPr txBox="1">
            <a:spLocks noChangeArrowheads="1"/>
          </p:cNvSpPr>
          <p:nvPr/>
        </p:nvSpPr>
        <p:spPr bwMode="auto">
          <a:xfrm>
            <a:off x="3995738" y="29972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4108" name="CaixaDeTexto 15"/>
          <p:cNvSpPr txBox="1">
            <a:spLocks noChangeArrowheads="1"/>
          </p:cNvSpPr>
          <p:nvPr/>
        </p:nvSpPr>
        <p:spPr bwMode="auto">
          <a:xfrm>
            <a:off x="4572000" y="35004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4109" name="CaixaDeTexto 16"/>
          <p:cNvSpPr txBox="1">
            <a:spLocks noChangeArrowheads="1"/>
          </p:cNvSpPr>
          <p:nvPr/>
        </p:nvSpPr>
        <p:spPr bwMode="auto">
          <a:xfrm>
            <a:off x="4356100" y="4652963"/>
            <a:ext cx="287338" cy="277812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4110" name="CaixaDeTexto 17"/>
          <p:cNvSpPr txBox="1">
            <a:spLocks noChangeArrowheads="1"/>
          </p:cNvSpPr>
          <p:nvPr/>
        </p:nvSpPr>
        <p:spPr bwMode="auto">
          <a:xfrm>
            <a:off x="4356100" y="429260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4111" name="CaixaDeTexto 18"/>
          <p:cNvSpPr txBox="1">
            <a:spLocks noChangeArrowheads="1"/>
          </p:cNvSpPr>
          <p:nvPr/>
        </p:nvSpPr>
        <p:spPr bwMode="auto">
          <a:xfrm>
            <a:off x="4859338" y="27813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4112" name="CaixaDeTexto 19"/>
          <p:cNvSpPr txBox="1">
            <a:spLocks noChangeArrowheads="1"/>
          </p:cNvSpPr>
          <p:nvPr/>
        </p:nvSpPr>
        <p:spPr bwMode="auto">
          <a:xfrm>
            <a:off x="3851275" y="2708275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4113" name="CaixaDeTexto 20"/>
          <p:cNvSpPr txBox="1">
            <a:spLocks noChangeArrowheads="1"/>
          </p:cNvSpPr>
          <p:nvPr/>
        </p:nvSpPr>
        <p:spPr bwMode="auto">
          <a:xfrm>
            <a:off x="3563938" y="3716338"/>
            <a:ext cx="287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4114" name="CaixaDeTexto 21"/>
          <p:cNvSpPr txBox="1">
            <a:spLocks noChangeArrowheads="1"/>
          </p:cNvSpPr>
          <p:nvPr/>
        </p:nvSpPr>
        <p:spPr bwMode="auto">
          <a:xfrm>
            <a:off x="5148263" y="3716338"/>
            <a:ext cx="287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4115" name="CaixaDeTexto 22"/>
          <p:cNvSpPr txBox="1">
            <a:spLocks noChangeArrowheads="1"/>
          </p:cNvSpPr>
          <p:nvPr/>
        </p:nvSpPr>
        <p:spPr bwMode="auto">
          <a:xfrm>
            <a:off x="5076825" y="2492375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4116" name="CaixaDeTexto 23"/>
          <p:cNvSpPr txBox="1">
            <a:spLocks noChangeArrowheads="1"/>
          </p:cNvSpPr>
          <p:nvPr/>
        </p:nvSpPr>
        <p:spPr bwMode="auto">
          <a:xfrm>
            <a:off x="5435600" y="3860800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4117" name="CaixaDeTexto 24"/>
          <p:cNvSpPr txBox="1">
            <a:spLocks noChangeArrowheads="1"/>
          </p:cNvSpPr>
          <p:nvPr/>
        </p:nvSpPr>
        <p:spPr bwMode="auto">
          <a:xfrm>
            <a:off x="3708400" y="2349500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4118" name="CaixaDeTexto 25"/>
          <p:cNvSpPr txBox="1">
            <a:spLocks noChangeArrowheads="1"/>
          </p:cNvSpPr>
          <p:nvPr/>
        </p:nvSpPr>
        <p:spPr bwMode="auto">
          <a:xfrm>
            <a:off x="3276600" y="386080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4119" name="CaixaDeTexto 26"/>
          <p:cNvSpPr txBox="1">
            <a:spLocks noChangeArrowheads="1"/>
          </p:cNvSpPr>
          <p:nvPr/>
        </p:nvSpPr>
        <p:spPr bwMode="auto">
          <a:xfrm>
            <a:off x="4140200" y="35004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4120" name="CaixaDeTexto 27"/>
          <p:cNvSpPr txBox="1">
            <a:spLocks noChangeArrowheads="1"/>
          </p:cNvSpPr>
          <p:nvPr/>
        </p:nvSpPr>
        <p:spPr bwMode="auto">
          <a:xfrm>
            <a:off x="4211638" y="32131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4121" name="CaixaDeTexto 28"/>
          <p:cNvSpPr txBox="1">
            <a:spLocks noChangeArrowheads="1"/>
          </p:cNvSpPr>
          <p:nvPr/>
        </p:nvSpPr>
        <p:spPr bwMode="auto">
          <a:xfrm>
            <a:off x="4427538" y="32131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4122" name="CaixaDeTexto 29"/>
          <p:cNvSpPr txBox="1">
            <a:spLocks noChangeArrowheads="1"/>
          </p:cNvSpPr>
          <p:nvPr/>
        </p:nvSpPr>
        <p:spPr bwMode="auto">
          <a:xfrm>
            <a:off x="4356100" y="37163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4123" name="CaixaDeTexto 30"/>
          <p:cNvSpPr txBox="1">
            <a:spLocks noChangeArrowheads="1"/>
          </p:cNvSpPr>
          <p:nvPr/>
        </p:nvSpPr>
        <p:spPr bwMode="auto">
          <a:xfrm>
            <a:off x="4356100" y="5013325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4124" name="CaixaDeTexto 31"/>
          <p:cNvSpPr txBox="1">
            <a:spLocks noChangeArrowheads="1"/>
          </p:cNvSpPr>
          <p:nvPr/>
        </p:nvSpPr>
        <p:spPr bwMode="auto">
          <a:xfrm>
            <a:off x="5292725" y="2205038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4125" name="CaixaDeTexto 32"/>
          <p:cNvSpPr txBox="1">
            <a:spLocks noChangeArrowheads="1"/>
          </p:cNvSpPr>
          <p:nvPr/>
        </p:nvSpPr>
        <p:spPr bwMode="auto">
          <a:xfrm>
            <a:off x="3492500" y="2060575"/>
            <a:ext cx="287338" cy="2778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4126" name="CaixaDeTexto 34"/>
          <p:cNvSpPr txBox="1">
            <a:spLocks noChangeArrowheads="1"/>
          </p:cNvSpPr>
          <p:nvPr/>
        </p:nvSpPr>
        <p:spPr bwMode="auto">
          <a:xfrm>
            <a:off x="2916238" y="4005263"/>
            <a:ext cx="287337" cy="27622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4127" name="CaixaDeTexto 35"/>
          <p:cNvSpPr txBox="1">
            <a:spLocks noChangeArrowheads="1"/>
          </p:cNvSpPr>
          <p:nvPr/>
        </p:nvSpPr>
        <p:spPr bwMode="auto">
          <a:xfrm>
            <a:off x="5724525" y="4005263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4128" name="Título 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20728"/>
          </a:solidFill>
        </p:spPr>
        <p:txBody>
          <a:bodyPr/>
          <a:lstStyle/>
          <a:p>
            <a:pPr eaLnBrk="1" hangingPunct="1"/>
            <a:r>
              <a:rPr lang="en-US"/>
              <a:t>ULTRASOM RADIAL</a:t>
            </a:r>
            <a:endParaRPr lang="pt-BR"/>
          </a:p>
        </p:txBody>
      </p:sp>
      <p:sp>
        <p:nvSpPr>
          <p:cNvPr id="4129" name="CaixaDeTexto 36"/>
          <p:cNvSpPr txBox="1">
            <a:spLocks noChangeArrowheads="1"/>
          </p:cNvSpPr>
          <p:nvPr/>
        </p:nvSpPr>
        <p:spPr bwMode="auto">
          <a:xfrm>
            <a:off x="5975350" y="407828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 Tiempo de implantación  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20728"/>
          </a:solidFill>
        </p:spPr>
        <p:txBody>
          <a:bodyPr/>
          <a:lstStyle/>
          <a:p>
            <a:pPr algn="l"/>
            <a:r>
              <a:rPr lang="pt-BR" sz="2800" b="1" dirty="0">
                <a:solidFill>
                  <a:schemeClr val="bg1"/>
                </a:solidFill>
              </a:rPr>
              <a:t>NAVEGACIÓN ELECTROMAGNÉTICA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484784"/>
            <a:ext cx="8820472" cy="936104"/>
          </a:xfrm>
        </p:spPr>
        <p:txBody>
          <a:bodyPr/>
          <a:lstStyle/>
          <a:p>
            <a:pPr>
              <a:buNone/>
            </a:pPr>
            <a:r>
              <a:rPr lang="es-ES" b="1" dirty="0"/>
              <a:t>	Combinación de imágenes radiológicas con la visión endoscópica en tiempo real</a:t>
            </a:r>
            <a:endParaRPr lang="pt-BR" dirty="0"/>
          </a:p>
        </p:txBody>
      </p:sp>
      <p:pic>
        <p:nvPicPr>
          <p:cNvPr id="11266" name="Picture 2" descr="http://1.bp.blogspot.com/-pcNxqZUZDAQ/TshSkIzKcNI/AAAAAAAAAR4/zH3ziqwVqMw/s1600/tomtom-g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440160" cy="1053117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2"/>
            <a:ext cx="1512168" cy="201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20050307_Screen1"/>
          <p:cNvPicPr>
            <a:picLocks noChangeAspect="1" noChangeArrowheads="1"/>
          </p:cNvPicPr>
          <p:nvPr/>
        </p:nvPicPr>
        <p:blipFill>
          <a:blip r:embed="rId4" cstate="print"/>
          <a:srcRect l="8005" t="6915" r="22878" b="1910"/>
          <a:stretch>
            <a:fillRect/>
          </a:stretch>
        </p:blipFill>
        <p:spPr bwMode="auto">
          <a:xfrm>
            <a:off x="323528" y="2708920"/>
            <a:ext cx="3026237" cy="226987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 J Respir Crit Care Med Vol 174. pp 982–989, 2006</a:t>
            </a:r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6828" y="2564904"/>
            <a:ext cx="3877172" cy="251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3528" y="5157192"/>
            <a:ext cx="84249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El software proporciona una imagen virtual del </a:t>
            </a:r>
            <a:r>
              <a:rPr lang="es-ES" sz="2000" b="1" dirty="0" err="1"/>
              <a:t>árbolbronquial</a:t>
            </a:r>
            <a:r>
              <a:rPr lang="es-ES" sz="2000" b="1" dirty="0"/>
              <a:t> basada en los datos de la TC </a:t>
            </a:r>
            <a:r>
              <a:rPr lang="es-ES" sz="2000" b="1" dirty="0" err="1"/>
              <a:t>multicorte</a:t>
            </a:r>
            <a:r>
              <a:rPr lang="es-ES" sz="2000" b="1" dirty="0"/>
              <a:t>, permitiendo el registro de puntos de referencia y</a:t>
            </a:r>
            <a:r>
              <a:rPr lang="es-ES" sz="2000" dirty="0"/>
              <a:t> </a:t>
            </a:r>
            <a:r>
              <a:rPr lang="es-ES" sz="2000" b="1" dirty="0"/>
              <a:t>una exploración endoscópica virtual que anticipa la ruta </a:t>
            </a:r>
            <a:r>
              <a:rPr lang="pt-BR" sz="2000" b="1" dirty="0"/>
              <a:t>endobronquial a seguir</a:t>
            </a:r>
            <a:r>
              <a:rPr lang="pt-BR" sz="2000" dirty="0"/>
              <a:t>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20728"/>
          </a:solidFill>
        </p:spPr>
        <p:txBody>
          <a:bodyPr/>
          <a:lstStyle/>
          <a:p>
            <a:pPr algn="l"/>
            <a:r>
              <a:rPr lang="pt-BR" sz="2800" b="1" dirty="0">
                <a:solidFill>
                  <a:schemeClr val="bg1"/>
                </a:solidFill>
              </a:rPr>
              <a:t>NAVEGACIÓN ELECTROMAGNÉTICA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484784"/>
            <a:ext cx="8820472" cy="792088"/>
          </a:xfrm>
        </p:spPr>
        <p:txBody>
          <a:bodyPr/>
          <a:lstStyle/>
          <a:p>
            <a:r>
              <a:rPr lang="es-ES" sz="2000" b="1" dirty="0"/>
              <a:t>SONDA CON SENSOR DE POSICIÓN: Flexible y con capacidad de navegación por </a:t>
            </a:r>
            <a:r>
              <a:rPr lang="pt-BR" sz="2000" b="1" dirty="0" err="1"/>
              <a:t>árbol</a:t>
            </a:r>
            <a:r>
              <a:rPr lang="pt-BR" sz="2000" b="1" dirty="0"/>
              <a:t> bronquial</a:t>
            </a:r>
            <a:endParaRPr lang="pt-BR" sz="2000" dirty="0"/>
          </a:p>
        </p:txBody>
      </p:sp>
      <p:pic>
        <p:nvPicPr>
          <p:cNvPr id="11266" name="Picture 2" descr="http://1.bp.blogspot.com/-pcNxqZUZDAQ/TshSkIzKcNI/AAAAAAAAAR4/zH3ziqwVqMw/s1600/tomtom-g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440160" cy="1053117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Am J Respir Crit Care Med Vol 174. pp 982–989, 2006</a:t>
            </a:r>
            <a:endParaRPr lang="pt-B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276872"/>
            <a:ext cx="431502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67544" y="522920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CANAL DE TRABAJO DE LA SONDA: Permite introducir diferentes herramientas para</a:t>
            </a:r>
            <a:r>
              <a:rPr lang="es-ES" dirty="0"/>
              <a:t> </a:t>
            </a:r>
            <a:r>
              <a:rPr lang="es-ES" b="1" dirty="0"/>
              <a:t>facilitar el diagnóstico: aguja de punción, pinzas de biopsia o cepillo</a:t>
            </a:r>
            <a:r>
              <a:rPr lang="es-ES" dirty="0"/>
              <a:t> </a:t>
            </a:r>
            <a:endParaRPr lang="pt-BR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76872"/>
            <a:ext cx="356120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 descr="triangulo.bmp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68538" y="1412875"/>
            <a:ext cx="4248150" cy="47212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CaixaDeTexto 4"/>
          <p:cNvSpPr txBox="1">
            <a:spLocks noChangeArrowheads="1"/>
          </p:cNvSpPr>
          <p:nvPr/>
        </p:nvSpPr>
        <p:spPr bwMode="auto">
          <a:xfrm>
            <a:off x="5651500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Económico</a:t>
            </a:r>
          </a:p>
          <a:p>
            <a:endParaRPr lang="pt-BR" b="1"/>
          </a:p>
        </p:txBody>
      </p:sp>
      <p:sp>
        <p:nvSpPr>
          <p:cNvPr id="5124" name="CaixaDeTexto 5"/>
          <p:cNvSpPr txBox="1">
            <a:spLocks noChangeArrowheads="1"/>
          </p:cNvSpPr>
          <p:nvPr/>
        </p:nvSpPr>
        <p:spPr bwMode="auto">
          <a:xfrm>
            <a:off x="827088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del proceso</a:t>
            </a:r>
          </a:p>
          <a:p>
            <a:endParaRPr lang="pt-BR" b="1"/>
          </a:p>
        </p:txBody>
      </p:sp>
      <p:sp>
        <p:nvSpPr>
          <p:cNvPr id="5125" name="CaixaDeTexto 7"/>
          <p:cNvSpPr txBox="1">
            <a:spLocks noChangeArrowheads="1"/>
          </p:cNvSpPr>
          <p:nvPr/>
        </p:nvSpPr>
        <p:spPr bwMode="auto">
          <a:xfrm>
            <a:off x="539750" y="4005263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Uso previsto</a:t>
            </a:r>
          </a:p>
          <a:p>
            <a:endParaRPr lang="pt-BR" b="1"/>
          </a:p>
        </p:txBody>
      </p:sp>
      <p:sp>
        <p:nvSpPr>
          <p:cNvPr id="5126" name="CaixaDeTexto 8"/>
          <p:cNvSpPr txBox="1">
            <a:spLocks noChangeArrowheads="1"/>
          </p:cNvSpPr>
          <p:nvPr/>
        </p:nvSpPr>
        <p:spPr bwMode="auto">
          <a:xfrm>
            <a:off x="3492500" y="5445125"/>
            <a:ext cx="3167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en la salud</a:t>
            </a:r>
          </a:p>
          <a:p>
            <a:endParaRPr lang="pt-BR" b="1"/>
          </a:p>
        </p:txBody>
      </p:sp>
      <p:sp>
        <p:nvSpPr>
          <p:cNvPr id="5127" name="CaixaDeTexto 9"/>
          <p:cNvSpPr txBox="1">
            <a:spLocks noChangeArrowheads="1"/>
          </p:cNvSpPr>
          <p:nvPr/>
        </p:nvSpPr>
        <p:spPr bwMode="auto">
          <a:xfrm>
            <a:off x="4356100" y="3933825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5128" name="CaixaDeTexto 11"/>
          <p:cNvSpPr txBox="1">
            <a:spLocks noChangeArrowheads="1"/>
          </p:cNvSpPr>
          <p:nvPr/>
        </p:nvSpPr>
        <p:spPr bwMode="auto">
          <a:xfrm>
            <a:off x="4787900" y="3573463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5129" name="CaixaDeTexto 12"/>
          <p:cNvSpPr txBox="1">
            <a:spLocks noChangeArrowheads="1"/>
          </p:cNvSpPr>
          <p:nvPr/>
        </p:nvSpPr>
        <p:spPr bwMode="auto">
          <a:xfrm>
            <a:off x="4643438" y="29972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5130" name="CaixaDeTexto 13"/>
          <p:cNvSpPr txBox="1">
            <a:spLocks noChangeArrowheads="1"/>
          </p:cNvSpPr>
          <p:nvPr/>
        </p:nvSpPr>
        <p:spPr bwMode="auto">
          <a:xfrm>
            <a:off x="3851275" y="3573463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5131" name="CaixaDeTexto 14"/>
          <p:cNvSpPr txBox="1">
            <a:spLocks noChangeArrowheads="1"/>
          </p:cNvSpPr>
          <p:nvPr/>
        </p:nvSpPr>
        <p:spPr bwMode="auto">
          <a:xfrm>
            <a:off x="3995738" y="29972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5132" name="CaixaDeTexto 15"/>
          <p:cNvSpPr txBox="1">
            <a:spLocks noChangeArrowheads="1"/>
          </p:cNvSpPr>
          <p:nvPr/>
        </p:nvSpPr>
        <p:spPr bwMode="auto">
          <a:xfrm>
            <a:off x="4572000" y="35004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5133" name="CaixaDeTexto 16"/>
          <p:cNvSpPr txBox="1">
            <a:spLocks noChangeArrowheads="1"/>
          </p:cNvSpPr>
          <p:nvPr/>
        </p:nvSpPr>
        <p:spPr bwMode="auto">
          <a:xfrm>
            <a:off x="4356100" y="4652963"/>
            <a:ext cx="287338" cy="277812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5134" name="CaixaDeTexto 17"/>
          <p:cNvSpPr txBox="1">
            <a:spLocks noChangeArrowheads="1"/>
          </p:cNvSpPr>
          <p:nvPr/>
        </p:nvSpPr>
        <p:spPr bwMode="auto">
          <a:xfrm>
            <a:off x="4356100" y="429260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5135" name="CaixaDeTexto 18"/>
          <p:cNvSpPr txBox="1">
            <a:spLocks noChangeArrowheads="1"/>
          </p:cNvSpPr>
          <p:nvPr/>
        </p:nvSpPr>
        <p:spPr bwMode="auto">
          <a:xfrm>
            <a:off x="4859338" y="27813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5136" name="CaixaDeTexto 19"/>
          <p:cNvSpPr txBox="1">
            <a:spLocks noChangeArrowheads="1"/>
          </p:cNvSpPr>
          <p:nvPr/>
        </p:nvSpPr>
        <p:spPr bwMode="auto">
          <a:xfrm>
            <a:off x="3851275" y="2708275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5137" name="CaixaDeTexto 20"/>
          <p:cNvSpPr txBox="1">
            <a:spLocks noChangeArrowheads="1"/>
          </p:cNvSpPr>
          <p:nvPr/>
        </p:nvSpPr>
        <p:spPr bwMode="auto">
          <a:xfrm>
            <a:off x="3563938" y="3716338"/>
            <a:ext cx="287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5138" name="CaixaDeTexto 21"/>
          <p:cNvSpPr txBox="1">
            <a:spLocks noChangeArrowheads="1"/>
          </p:cNvSpPr>
          <p:nvPr/>
        </p:nvSpPr>
        <p:spPr bwMode="auto">
          <a:xfrm>
            <a:off x="5148263" y="3716338"/>
            <a:ext cx="287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5139" name="CaixaDeTexto 22"/>
          <p:cNvSpPr txBox="1">
            <a:spLocks noChangeArrowheads="1"/>
          </p:cNvSpPr>
          <p:nvPr/>
        </p:nvSpPr>
        <p:spPr bwMode="auto">
          <a:xfrm>
            <a:off x="5076825" y="2492375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5140" name="CaixaDeTexto 23"/>
          <p:cNvSpPr txBox="1">
            <a:spLocks noChangeArrowheads="1"/>
          </p:cNvSpPr>
          <p:nvPr/>
        </p:nvSpPr>
        <p:spPr bwMode="auto">
          <a:xfrm>
            <a:off x="5435600" y="3860800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5141" name="CaixaDeTexto 24"/>
          <p:cNvSpPr txBox="1">
            <a:spLocks noChangeArrowheads="1"/>
          </p:cNvSpPr>
          <p:nvPr/>
        </p:nvSpPr>
        <p:spPr bwMode="auto">
          <a:xfrm>
            <a:off x="3708400" y="2349500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5142" name="CaixaDeTexto 25"/>
          <p:cNvSpPr txBox="1">
            <a:spLocks noChangeArrowheads="1"/>
          </p:cNvSpPr>
          <p:nvPr/>
        </p:nvSpPr>
        <p:spPr bwMode="auto">
          <a:xfrm>
            <a:off x="3276600" y="386080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5143" name="CaixaDeTexto 26"/>
          <p:cNvSpPr txBox="1">
            <a:spLocks noChangeArrowheads="1"/>
          </p:cNvSpPr>
          <p:nvPr/>
        </p:nvSpPr>
        <p:spPr bwMode="auto">
          <a:xfrm>
            <a:off x="4140200" y="35004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5144" name="CaixaDeTexto 27"/>
          <p:cNvSpPr txBox="1">
            <a:spLocks noChangeArrowheads="1"/>
          </p:cNvSpPr>
          <p:nvPr/>
        </p:nvSpPr>
        <p:spPr bwMode="auto">
          <a:xfrm>
            <a:off x="4211638" y="32131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5145" name="CaixaDeTexto 28"/>
          <p:cNvSpPr txBox="1">
            <a:spLocks noChangeArrowheads="1"/>
          </p:cNvSpPr>
          <p:nvPr/>
        </p:nvSpPr>
        <p:spPr bwMode="auto">
          <a:xfrm>
            <a:off x="4427538" y="32131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5146" name="CaixaDeTexto 29"/>
          <p:cNvSpPr txBox="1">
            <a:spLocks noChangeArrowheads="1"/>
          </p:cNvSpPr>
          <p:nvPr/>
        </p:nvSpPr>
        <p:spPr bwMode="auto">
          <a:xfrm>
            <a:off x="4356100" y="37163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5147" name="CaixaDeTexto 30"/>
          <p:cNvSpPr txBox="1">
            <a:spLocks noChangeArrowheads="1"/>
          </p:cNvSpPr>
          <p:nvPr/>
        </p:nvSpPr>
        <p:spPr bwMode="auto">
          <a:xfrm>
            <a:off x="4356100" y="5013325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5148" name="CaixaDeTexto 31"/>
          <p:cNvSpPr txBox="1">
            <a:spLocks noChangeArrowheads="1"/>
          </p:cNvSpPr>
          <p:nvPr/>
        </p:nvSpPr>
        <p:spPr bwMode="auto">
          <a:xfrm>
            <a:off x="5292725" y="2205038"/>
            <a:ext cx="287338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5149" name="CaixaDeTexto 32"/>
          <p:cNvSpPr txBox="1">
            <a:spLocks noChangeArrowheads="1"/>
          </p:cNvSpPr>
          <p:nvPr/>
        </p:nvSpPr>
        <p:spPr bwMode="auto">
          <a:xfrm>
            <a:off x="3492500" y="2060575"/>
            <a:ext cx="287338" cy="2778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5150" name="CaixaDeTexto 34"/>
          <p:cNvSpPr txBox="1">
            <a:spLocks noChangeArrowheads="1"/>
          </p:cNvSpPr>
          <p:nvPr/>
        </p:nvSpPr>
        <p:spPr bwMode="auto">
          <a:xfrm>
            <a:off x="2916238" y="4005263"/>
            <a:ext cx="287337" cy="27622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5151" name="CaixaDeTexto 35"/>
          <p:cNvSpPr txBox="1">
            <a:spLocks noChangeArrowheads="1"/>
          </p:cNvSpPr>
          <p:nvPr/>
        </p:nvSpPr>
        <p:spPr bwMode="auto">
          <a:xfrm>
            <a:off x="5724525" y="4005263"/>
            <a:ext cx="287338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5152" name="Título 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20728"/>
          </a:solidFill>
        </p:spPr>
        <p:txBody>
          <a:bodyPr/>
          <a:lstStyle/>
          <a:p>
            <a:pPr eaLnBrk="1" hangingPunct="1"/>
            <a:r>
              <a:rPr lang="en-US"/>
              <a:t>NAVEGAÇÃO</a:t>
            </a:r>
            <a:endParaRPr lang="pt-BR"/>
          </a:p>
        </p:txBody>
      </p:sp>
      <p:sp>
        <p:nvSpPr>
          <p:cNvPr id="5153" name="CaixaDeTexto 36"/>
          <p:cNvSpPr txBox="1">
            <a:spLocks noChangeArrowheads="1"/>
          </p:cNvSpPr>
          <p:nvPr/>
        </p:nvSpPr>
        <p:spPr bwMode="auto">
          <a:xfrm>
            <a:off x="5975350" y="407828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 Tiempo de implantación  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6834336" cy="395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Slide Number Placeholder 5"/>
          <p:cNvSpPr txBox="1">
            <a:spLocks/>
          </p:cNvSpPr>
          <p:nvPr/>
        </p:nvSpPr>
        <p:spPr bwMode="auto">
          <a:xfrm>
            <a:off x="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CE995061-1DF5-43CC-9FFA-F561B67FCB01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332656"/>
            <a:ext cx="8147050" cy="1584176"/>
          </a:xfrm>
          <a:prstGeom prst="rect">
            <a:avLst/>
          </a:prstGeom>
          <a:solidFill>
            <a:srgbClr val="02072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s-ES" sz="3600" dirty="0">
                <a:solidFill>
                  <a:schemeClr val="bg1"/>
                </a:solidFill>
              </a:rPr>
              <a:t>La tecnología es un puente hacia nuestro futuro (te guste o no)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560" y="1700808"/>
            <a:ext cx="7776864" cy="4524315"/>
          </a:xfrm>
          <a:prstGeom prst="rect">
            <a:avLst/>
          </a:prstGeom>
          <a:solidFill>
            <a:srgbClr val="D6E0D7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/>
              <a:t>• </a:t>
            </a:r>
            <a:r>
              <a:rPr lang="pt-BR" sz="2400" b="1" dirty="0"/>
              <a:t>LASER</a:t>
            </a:r>
          </a:p>
          <a:p>
            <a:pPr>
              <a:lnSpc>
                <a:spcPct val="150000"/>
              </a:lnSpc>
            </a:pPr>
            <a:r>
              <a:rPr lang="pt-BR" sz="2400" b="1" dirty="0"/>
              <a:t>• </a:t>
            </a:r>
            <a:r>
              <a:rPr lang="pt-BR" sz="2400" b="1" dirty="0" err="1"/>
              <a:t>Electrocauterio</a:t>
            </a:r>
            <a:endParaRPr lang="pt-BR" sz="2400" b="1" dirty="0"/>
          </a:p>
          <a:p>
            <a:pPr>
              <a:lnSpc>
                <a:spcPct val="150000"/>
              </a:lnSpc>
            </a:pPr>
            <a:r>
              <a:rPr lang="es-ES" sz="2400" b="1" dirty="0"/>
              <a:t>• Coagulación con Plasma de </a:t>
            </a:r>
            <a:r>
              <a:rPr lang="es-ES" sz="2400" b="1" dirty="0" err="1"/>
              <a:t>Argon</a:t>
            </a:r>
            <a:endParaRPr lang="es-ES" sz="2400" b="1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/>
              <a:t> </a:t>
            </a:r>
            <a:r>
              <a:rPr lang="pt-BR" sz="2400" b="1" dirty="0" err="1"/>
              <a:t>Crioterapia</a:t>
            </a:r>
            <a:endParaRPr lang="es-ES" sz="2400" b="1" dirty="0"/>
          </a:p>
          <a:p>
            <a:pPr>
              <a:lnSpc>
                <a:spcPct val="150000"/>
              </a:lnSpc>
            </a:pPr>
            <a:r>
              <a:rPr lang="pt-BR" sz="2400" b="1" dirty="0"/>
              <a:t>• </a:t>
            </a:r>
            <a:r>
              <a:rPr lang="pt-BR" sz="2400" b="1" dirty="0" err="1"/>
              <a:t>Braquiterapia</a:t>
            </a:r>
            <a:r>
              <a:rPr lang="pt-BR" sz="2400" b="1" dirty="0"/>
              <a:t> endobronquial</a:t>
            </a:r>
          </a:p>
          <a:p>
            <a:pPr>
              <a:lnSpc>
                <a:spcPct val="150000"/>
              </a:lnSpc>
            </a:pPr>
            <a:r>
              <a:rPr lang="pt-BR" sz="2400" b="1" dirty="0"/>
              <a:t>• </a:t>
            </a:r>
            <a:r>
              <a:rPr lang="pt-BR" sz="2400" b="1" dirty="0" err="1"/>
              <a:t>Prótesis</a:t>
            </a:r>
            <a:r>
              <a:rPr lang="pt-BR" sz="2400" b="1" dirty="0"/>
              <a:t> </a:t>
            </a:r>
            <a:r>
              <a:rPr lang="pt-BR" sz="2400" b="1" dirty="0" err="1"/>
              <a:t>traqueobronquiales</a:t>
            </a:r>
            <a:endParaRPr lang="pt-BR" sz="2400" b="1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/>
              <a:t> </a:t>
            </a:r>
            <a:r>
              <a:rPr lang="pt-BR" sz="2400" b="1" dirty="0" err="1"/>
              <a:t>Bronchial</a:t>
            </a:r>
            <a:r>
              <a:rPr lang="pt-BR" sz="2400" b="1" dirty="0"/>
              <a:t> </a:t>
            </a:r>
            <a:r>
              <a:rPr lang="pt-BR" sz="2400" b="1" dirty="0" err="1"/>
              <a:t>Thermoplasty</a:t>
            </a:r>
            <a:r>
              <a:rPr lang="pt-BR" sz="2400" b="1" dirty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dirty="0" err="1"/>
              <a:t>Tratamiento</a:t>
            </a:r>
            <a:r>
              <a:rPr lang="pt-BR" sz="2400" b="1" dirty="0"/>
              <a:t> endoscópico </a:t>
            </a:r>
            <a:r>
              <a:rPr lang="pt-BR" sz="2400" b="1" dirty="0" err="1"/>
              <a:t>del</a:t>
            </a:r>
            <a:r>
              <a:rPr lang="pt-BR" sz="2400" b="1" dirty="0"/>
              <a:t> enfisema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26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 descr="triangulo.bmp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68538" y="1412875"/>
            <a:ext cx="4248150" cy="47212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CaixaDeTexto 4"/>
          <p:cNvSpPr txBox="1">
            <a:spLocks noChangeArrowheads="1"/>
          </p:cNvSpPr>
          <p:nvPr/>
        </p:nvSpPr>
        <p:spPr bwMode="auto">
          <a:xfrm>
            <a:off x="5651500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Económico</a:t>
            </a:r>
          </a:p>
          <a:p>
            <a:endParaRPr lang="pt-BR" b="1"/>
          </a:p>
        </p:txBody>
      </p:sp>
      <p:sp>
        <p:nvSpPr>
          <p:cNvPr id="5124" name="CaixaDeTexto 5"/>
          <p:cNvSpPr txBox="1">
            <a:spLocks noChangeArrowheads="1"/>
          </p:cNvSpPr>
          <p:nvPr/>
        </p:nvSpPr>
        <p:spPr bwMode="auto">
          <a:xfrm>
            <a:off x="827088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del proceso</a:t>
            </a:r>
          </a:p>
          <a:p>
            <a:endParaRPr lang="pt-BR" b="1"/>
          </a:p>
        </p:txBody>
      </p:sp>
      <p:sp>
        <p:nvSpPr>
          <p:cNvPr id="5125" name="CaixaDeTexto 7"/>
          <p:cNvSpPr txBox="1">
            <a:spLocks noChangeArrowheads="1"/>
          </p:cNvSpPr>
          <p:nvPr/>
        </p:nvSpPr>
        <p:spPr bwMode="auto">
          <a:xfrm>
            <a:off x="539750" y="4005263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Uso previsto</a:t>
            </a:r>
          </a:p>
          <a:p>
            <a:endParaRPr lang="pt-BR" b="1"/>
          </a:p>
        </p:txBody>
      </p:sp>
      <p:sp>
        <p:nvSpPr>
          <p:cNvPr id="5126" name="CaixaDeTexto 8"/>
          <p:cNvSpPr txBox="1">
            <a:spLocks noChangeArrowheads="1"/>
          </p:cNvSpPr>
          <p:nvPr/>
        </p:nvSpPr>
        <p:spPr bwMode="auto">
          <a:xfrm>
            <a:off x="3492500" y="5445125"/>
            <a:ext cx="3167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en la salud</a:t>
            </a:r>
          </a:p>
          <a:p>
            <a:endParaRPr lang="pt-BR" b="1"/>
          </a:p>
        </p:txBody>
      </p:sp>
      <p:sp>
        <p:nvSpPr>
          <p:cNvPr id="5127" name="CaixaDeTexto 9"/>
          <p:cNvSpPr txBox="1">
            <a:spLocks noChangeArrowheads="1"/>
          </p:cNvSpPr>
          <p:nvPr/>
        </p:nvSpPr>
        <p:spPr bwMode="auto">
          <a:xfrm>
            <a:off x="4356100" y="3933825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5128" name="CaixaDeTexto 11"/>
          <p:cNvSpPr txBox="1">
            <a:spLocks noChangeArrowheads="1"/>
          </p:cNvSpPr>
          <p:nvPr/>
        </p:nvSpPr>
        <p:spPr bwMode="auto">
          <a:xfrm>
            <a:off x="4787900" y="3573463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5129" name="CaixaDeTexto 12"/>
          <p:cNvSpPr txBox="1">
            <a:spLocks noChangeArrowheads="1"/>
          </p:cNvSpPr>
          <p:nvPr/>
        </p:nvSpPr>
        <p:spPr bwMode="auto">
          <a:xfrm>
            <a:off x="4643438" y="29972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5130" name="CaixaDeTexto 13"/>
          <p:cNvSpPr txBox="1">
            <a:spLocks noChangeArrowheads="1"/>
          </p:cNvSpPr>
          <p:nvPr/>
        </p:nvSpPr>
        <p:spPr bwMode="auto">
          <a:xfrm>
            <a:off x="3851275" y="3573463"/>
            <a:ext cx="288925" cy="276225"/>
          </a:xfrm>
          <a:prstGeom prst="rect">
            <a:avLst/>
          </a:prstGeom>
          <a:solidFill>
            <a:srgbClr val="02072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1</a:t>
            </a:r>
            <a:endParaRPr lang="pt-BR" sz="1200" b="1" dirty="0"/>
          </a:p>
        </p:txBody>
      </p:sp>
      <p:sp>
        <p:nvSpPr>
          <p:cNvPr id="5131" name="CaixaDeTexto 14"/>
          <p:cNvSpPr txBox="1">
            <a:spLocks noChangeArrowheads="1"/>
          </p:cNvSpPr>
          <p:nvPr/>
        </p:nvSpPr>
        <p:spPr bwMode="auto">
          <a:xfrm>
            <a:off x="3995738" y="29972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5132" name="CaixaDeTexto 15"/>
          <p:cNvSpPr txBox="1">
            <a:spLocks noChangeArrowheads="1"/>
          </p:cNvSpPr>
          <p:nvPr/>
        </p:nvSpPr>
        <p:spPr bwMode="auto">
          <a:xfrm>
            <a:off x="4572000" y="35004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5133" name="CaixaDeTexto 16"/>
          <p:cNvSpPr txBox="1">
            <a:spLocks noChangeArrowheads="1"/>
          </p:cNvSpPr>
          <p:nvPr/>
        </p:nvSpPr>
        <p:spPr bwMode="auto">
          <a:xfrm>
            <a:off x="4356100" y="4652963"/>
            <a:ext cx="287338" cy="277812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5134" name="CaixaDeTexto 17"/>
          <p:cNvSpPr txBox="1">
            <a:spLocks noChangeArrowheads="1"/>
          </p:cNvSpPr>
          <p:nvPr/>
        </p:nvSpPr>
        <p:spPr bwMode="auto">
          <a:xfrm>
            <a:off x="4356100" y="429260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5135" name="CaixaDeTexto 18"/>
          <p:cNvSpPr txBox="1">
            <a:spLocks noChangeArrowheads="1"/>
          </p:cNvSpPr>
          <p:nvPr/>
        </p:nvSpPr>
        <p:spPr bwMode="auto">
          <a:xfrm>
            <a:off x="4859338" y="27813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5136" name="CaixaDeTexto 19"/>
          <p:cNvSpPr txBox="1">
            <a:spLocks noChangeArrowheads="1"/>
          </p:cNvSpPr>
          <p:nvPr/>
        </p:nvSpPr>
        <p:spPr bwMode="auto">
          <a:xfrm>
            <a:off x="3851275" y="2708275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5137" name="CaixaDeTexto 20"/>
          <p:cNvSpPr txBox="1">
            <a:spLocks noChangeArrowheads="1"/>
          </p:cNvSpPr>
          <p:nvPr/>
        </p:nvSpPr>
        <p:spPr bwMode="auto">
          <a:xfrm>
            <a:off x="3563938" y="3716338"/>
            <a:ext cx="287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5138" name="CaixaDeTexto 21"/>
          <p:cNvSpPr txBox="1">
            <a:spLocks noChangeArrowheads="1"/>
          </p:cNvSpPr>
          <p:nvPr/>
        </p:nvSpPr>
        <p:spPr bwMode="auto">
          <a:xfrm>
            <a:off x="5148263" y="3716338"/>
            <a:ext cx="287337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2</a:t>
            </a:r>
            <a:endParaRPr lang="pt-BR" sz="1200" b="1" dirty="0"/>
          </a:p>
        </p:txBody>
      </p:sp>
      <p:sp>
        <p:nvSpPr>
          <p:cNvPr id="5139" name="CaixaDeTexto 22"/>
          <p:cNvSpPr txBox="1">
            <a:spLocks noChangeArrowheads="1"/>
          </p:cNvSpPr>
          <p:nvPr/>
        </p:nvSpPr>
        <p:spPr bwMode="auto">
          <a:xfrm>
            <a:off x="5076825" y="2492375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5140" name="CaixaDeTexto 23"/>
          <p:cNvSpPr txBox="1">
            <a:spLocks noChangeArrowheads="1"/>
          </p:cNvSpPr>
          <p:nvPr/>
        </p:nvSpPr>
        <p:spPr bwMode="auto">
          <a:xfrm>
            <a:off x="5435600" y="3860800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5141" name="CaixaDeTexto 24"/>
          <p:cNvSpPr txBox="1">
            <a:spLocks noChangeArrowheads="1"/>
          </p:cNvSpPr>
          <p:nvPr/>
        </p:nvSpPr>
        <p:spPr bwMode="auto">
          <a:xfrm>
            <a:off x="3708400" y="2349500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5142" name="CaixaDeTexto 25"/>
          <p:cNvSpPr txBox="1">
            <a:spLocks noChangeArrowheads="1"/>
          </p:cNvSpPr>
          <p:nvPr/>
        </p:nvSpPr>
        <p:spPr bwMode="auto">
          <a:xfrm>
            <a:off x="3276600" y="386080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5143" name="CaixaDeTexto 26"/>
          <p:cNvSpPr txBox="1">
            <a:spLocks noChangeArrowheads="1"/>
          </p:cNvSpPr>
          <p:nvPr/>
        </p:nvSpPr>
        <p:spPr bwMode="auto">
          <a:xfrm>
            <a:off x="4140200" y="35004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5144" name="CaixaDeTexto 27"/>
          <p:cNvSpPr txBox="1">
            <a:spLocks noChangeArrowheads="1"/>
          </p:cNvSpPr>
          <p:nvPr/>
        </p:nvSpPr>
        <p:spPr bwMode="auto">
          <a:xfrm>
            <a:off x="4211638" y="32131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5145" name="CaixaDeTexto 28"/>
          <p:cNvSpPr txBox="1">
            <a:spLocks noChangeArrowheads="1"/>
          </p:cNvSpPr>
          <p:nvPr/>
        </p:nvSpPr>
        <p:spPr bwMode="auto">
          <a:xfrm>
            <a:off x="4427538" y="32131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5146" name="CaixaDeTexto 29"/>
          <p:cNvSpPr txBox="1">
            <a:spLocks noChangeArrowheads="1"/>
          </p:cNvSpPr>
          <p:nvPr/>
        </p:nvSpPr>
        <p:spPr bwMode="auto">
          <a:xfrm>
            <a:off x="4356100" y="37163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5147" name="CaixaDeTexto 30"/>
          <p:cNvSpPr txBox="1">
            <a:spLocks noChangeArrowheads="1"/>
          </p:cNvSpPr>
          <p:nvPr/>
        </p:nvSpPr>
        <p:spPr bwMode="auto">
          <a:xfrm>
            <a:off x="4356100" y="5013325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5148" name="CaixaDeTexto 31"/>
          <p:cNvSpPr txBox="1">
            <a:spLocks noChangeArrowheads="1"/>
          </p:cNvSpPr>
          <p:nvPr/>
        </p:nvSpPr>
        <p:spPr bwMode="auto">
          <a:xfrm>
            <a:off x="5292725" y="2205038"/>
            <a:ext cx="287338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5149" name="CaixaDeTexto 32"/>
          <p:cNvSpPr txBox="1">
            <a:spLocks noChangeArrowheads="1"/>
          </p:cNvSpPr>
          <p:nvPr/>
        </p:nvSpPr>
        <p:spPr bwMode="auto">
          <a:xfrm>
            <a:off x="3492500" y="2060575"/>
            <a:ext cx="287338" cy="2778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5150" name="CaixaDeTexto 34"/>
          <p:cNvSpPr txBox="1">
            <a:spLocks noChangeArrowheads="1"/>
          </p:cNvSpPr>
          <p:nvPr/>
        </p:nvSpPr>
        <p:spPr bwMode="auto">
          <a:xfrm>
            <a:off x="2916238" y="4005263"/>
            <a:ext cx="28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4</a:t>
            </a:r>
            <a:endParaRPr lang="pt-BR" sz="1200" b="1" dirty="0"/>
          </a:p>
        </p:txBody>
      </p:sp>
      <p:sp>
        <p:nvSpPr>
          <p:cNvPr id="5151" name="CaixaDeTexto 35"/>
          <p:cNvSpPr txBox="1">
            <a:spLocks noChangeArrowheads="1"/>
          </p:cNvSpPr>
          <p:nvPr/>
        </p:nvSpPr>
        <p:spPr bwMode="auto">
          <a:xfrm>
            <a:off x="5724525" y="4005263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4</a:t>
            </a:r>
            <a:endParaRPr lang="pt-BR" sz="1200" b="1" dirty="0"/>
          </a:p>
        </p:txBody>
      </p:sp>
      <p:sp>
        <p:nvSpPr>
          <p:cNvPr id="5152" name="Título 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20728"/>
          </a:solidFill>
        </p:spPr>
        <p:txBody>
          <a:bodyPr/>
          <a:lstStyle/>
          <a:p>
            <a:pPr eaLnBrk="1" hangingPunct="1"/>
            <a:r>
              <a:rPr lang="en-US" dirty="0"/>
              <a:t>LASER</a:t>
            </a:r>
            <a:endParaRPr lang="pt-BR" dirty="0"/>
          </a:p>
        </p:txBody>
      </p:sp>
      <p:sp>
        <p:nvSpPr>
          <p:cNvPr id="5153" name="CaixaDeTexto 36"/>
          <p:cNvSpPr txBox="1">
            <a:spLocks noChangeArrowheads="1"/>
          </p:cNvSpPr>
          <p:nvPr/>
        </p:nvSpPr>
        <p:spPr bwMode="auto">
          <a:xfrm>
            <a:off x="5975350" y="407828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 Tiempo de implantación 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1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8985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3" descr="triangulo.bmp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68538" y="1412875"/>
            <a:ext cx="4248150" cy="47212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6147" name="CaixaDeTexto 4"/>
          <p:cNvSpPr txBox="1">
            <a:spLocks noChangeArrowheads="1"/>
          </p:cNvSpPr>
          <p:nvPr/>
        </p:nvSpPr>
        <p:spPr bwMode="auto">
          <a:xfrm>
            <a:off x="5651500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Económico</a:t>
            </a:r>
          </a:p>
          <a:p>
            <a:endParaRPr lang="pt-BR" b="1"/>
          </a:p>
        </p:txBody>
      </p:sp>
      <p:sp>
        <p:nvSpPr>
          <p:cNvPr id="6148" name="CaixaDeTexto 5"/>
          <p:cNvSpPr txBox="1">
            <a:spLocks noChangeArrowheads="1"/>
          </p:cNvSpPr>
          <p:nvPr/>
        </p:nvSpPr>
        <p:spPr bwMode="auto">
          <a:xfrm>
            <a:off x="827088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del proceso</a:t>
            </a:r>
          </a:p>
          <a:p>
            <a:endParaRPr lang="pt-BR" b="1"/>
          </a:p>
        </p:txBody>
      </p:sp>
      <p:sp>
        <p:nvSpPr>
          <p:cNvPr id="6149" name="CaixaDeTexto 7"/>
          <p:cNvSpPr txBox="1">
            <a:spLocks noChangeArrowheads="1"/>
          </p:cNvSpPr>
          <p:nvPr/>
        </p:nvSpPr>
        <p:spPr bwMode="auto">
          <a:xfrm>
            <a:off x="539750" y="4005263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Uso previsto</a:t>
            </a:r>
          </a:p>
          <a:p>
            <a:endParaRPr lang="pt-BR" b="1"/>
          </a:p>
        </p:txBody>
      </p:sp>
      <p:sp>
        <p:nvSpPr>
          <p:cNvPr id="6150" name="CaixaDeTexto 8"/>
          <p:cNvSpPr txBox="1">
            <a:spLocks noChangeArrowheads="1"/>
          </p:cNvSpPr>
          <p:nvPr/>
        </p:nvSpPr>
        <p:spPr bwMode="auto">
          <a:xfrm>
            <a:off x="3492500" y="5445125"/>
            <a:ext cx="3167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en la salud</a:t>
            </a:r>
          </a:p>
          <a:p>
            <a:endParaRPr lang="pt-BR" b="1"/>
          </a:p>
        </p:txBody>
      </p:sp>
      <p:sp>
        <p:nvSpPr>
          <p:cNvPr id="6151" name="CaixaDeTexto 9"/>
          <p:cNvSpPr txBox="1">
            <a:spLocks noChangeArrowheads="1"/>
          </p:cNvSpPr>
          <p:nvPr/>
        </p:nvSpPr>
        <p:spPr bwMode="auto">
          <a:xfrm>
            <a:off x="4356100" y="3933825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6152" name="CaixaDeTexto 11"/>
          <p:cNvSpPr txBox="1">
            <a:spLocks noChangeArrowheads="1"/>
          </p:cNvSpPr>
          <p:nvPr/>
        </p:nvSpPr>
        <p:spPr bwMode="auto">
          <a:xfrm>
            <a:off x="4787900" y="3573463"/>
            <a:ext cx="288925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6153" name="CaixaDeTexto 12"/>
          <p:cNvSpPr txBox="1">
            <a:spLocks noChangeArrowheads="1"/>
          </p:cNvSpPr>
          <p:nvPr/>
        </p:nvSpPr>
        <p:spPr bwMode="auto">
          <a:xfrm>
            <a:off x="4643438" y="2997200"/>
            <a:ext cx="288925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6154" name="CaixaDeTexto 13"/>
          <p:cNvSpPr txBox="1">
            <a:spLocks noChangeArrowheads="1"/>
          </p:cNvSpPr>
          <p:nvPr/>
        </p:nvSpPr>
        <p:spPr bwMode="auto">
          <a:xfrm>
            <a:off x="3851275" y="3573463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6155" name="CaixaDeTexto 14"/>
          <p:cNvSpPr txBox="1">
            <a:spLocks noChangeArrowheads="1"/>
          </p:cNvSpPr>
          <p:nvPr/>
        </p:nvSpPr>
        <p:spPr bwMode="auto">
          <a:xfrm>
            <a:off x="3995738" y="29972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6156" name="CaixaDeTexto 15"/>
          <p:cNvSpPr txBox="1">
            <a:spLocks noChangeArrowheads="1"/>
          </p:cNvSpPr>
          <p:nvPr/>
        </p:nvSpPr>
        <p:spPr bwMode="auto">
          <a:xfrm>
            <a:off x="4572000" y="35004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6157" name="CaixaDeTexto 16"/>
          <p:cNvSpPr txBox="1">
            <a:spLocks noChangeArrowheads="1"/>
          </p:cNvSpPr>
          <p:nvPr/>
        </p:nvSpPr>
        <p:spPr bwMode="auto">
          <a:xfrm>
            <a:off x="4356100" y="4652963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6158" name="CaixaDeTexto 17"/>
          <p:cNvSpPr txBox="1">
            <a:spLocks noChangeArrowheads="1"/>
          </p:cNvSpPr>
          <p:nvPr/>
        </p:nvSpPr>
        <p:spPr bwMode="auto">
          <a:xfrm>
            <a:off x="4356100" y="429260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6159" name="CaixaDeTexto 18"/>
          <p:cNvSpPr txBox="1">
            <a:spLocks noChangeArrowheads="1"/>
          </p:cNvSpPr>
          <p:nvPr/>
        </p:nvSpPr>
        <p:spPr bwMode="auto">
          <a:xfrm>
            <a:off x="4859338" y="27813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6160" name="CaixaDeTexto 19"/>
          <p:cNvSpPr txBox="1">
            <a:spLocks noChangeArrowheads="1"/>
          </p:cNvSpPr>
          <p:nvPr/>
        </p:nvSpPr>
        <p:spPr bwMode="auto">
          <a:xfrm>
            <a:off x="3851275" y="2708275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6161" name="CaixaDeTexto 20"/>
          <p:cNvSpPr txBox="1">
            <a:spLocks noChangeArrowheads="1"/>
          </p:cNvSpPr>
          <p:nvPr/>
        </p:nvSpPr>
        <p:spPr bwMode="auto">
          <a:xfrm>
            <a:off x="3563938" y="3716338"/>
            <a:ext cx="287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6162" name="CaixaDeTexto 21"/>
          <p:cNvSpPr txBox="1">
            <a:spLocks noChangeArrowheads="1"/>
          </p:cNvSpPr>
          <p:nvPr/>
        </p:nvSpPr>
        <p:spPr bwMode="auto">
          <a:xfrm>
            <a:off x="5148263" y="3716338"/>
            <a:ext cx="287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6163" name="CaixaDeTexto 22"/>
          <p:cNvSpPr txBox="1">
            <a:spLocks noChangeArrowheads="1"/>
          </p:cNvSpPr>
          <p:nvPr/>
        </p:nvSpPr>
        <p:spPr bwMode="auto">
          <a:xfrm>
            <a:off x="5076825" y="2492375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6164" name="CaixaDeTexto 23"/>
          <p:cNvSpPr txBox="1">
            <a:spLocks noChangeArrowheads="1"/>
          </p:cNvSpPr>
          <p:nvPr/>
        </p:nvSpPr>
        <p:spPr bwMode="auto">
          <a:xfrm>
            <a:off x="5435600" y="3860800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6165" name="CaixaDeTexto 24"/>
          <p:cNvSpPr txBox="1">
            <a:spLocks noChangeArrowheads="1"/>
          </p:cNvSpPr>
          <p:nvPr/>
        </p:nvSpPr>
        <p:spPr bwMode="auto">
          <a:xfrm>
            <a:off x="3708400" y="2349500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6166" name="CaixaDeTexto 25"/>
          <p:cNvSpPr txBox="1">
            <a:spLocks noChangeArrowheads="1"/>
          </p:cNvSpPr>
          <p:nvPr/>
        </p:nvSpPr>
        <p:spPr bwMode="auto">
          <a:xfrm>
            <a:off x="3276600" y="386080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6167" name="CaixaDeTexto 26"/>
          <p:cNvSpPr txBox="1">
            <a:spLocks noChangeArrowheads="1"/>
          </p:cNvSpPr>
          <p:nvPr/>
        </p:nvSpPr>
        <p:spPr bwMode="auto">
          <a:xfrm>
            <a:off x="4140200" y="35004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6168" name="CaixaDeTexto 27"/>
          <p:cNvSpPr txBox="1">
            <a:spLocks noChangeArrowheads="1"/>
          </p:cNvSpPr>
          <p:nvPr/>
        </p:nvSpPr>
        <p:spPr bwMode="auto">
          <a:xfrm>
            <a:off x="4211638" y="32131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6169" name="CaixaDeTexto 28"/>
          <p:cNvSpPr txBox="1">
            <a:spLocks noChangeArrowheads="1"/>
          </p:cNvSpPr>
          <p:nvPr/>
        </p:nvSpPr>
        <p:spPr bwMode="auto">
          <a:xfrm>
            <a:off x="4427538" y="32131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6170" name="CaixaDeTexto 29"/>
          <p:cNvSpPr txBox="1">
            <a:spLocks noChangeArrowheads="1"/>
          </p:cNvSpPr>
          <p:nvPr/>
        </p:nvSpPr>
        <p:spPr bwMode="auto">
          <a:xfrm>
            <a:off x="4356100" y="37163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6171" name="CaixaDeTexto 30"/>
          <p:cNvSpPr txBox="1">
            <a:spLocks noChangeArrowheads="1"/>
          </p:cNvSpPr>
          <p:nvPr/>
        </p:nvSpPr>
        <p:spPr bwMode="auto">
          <a:xfrm>
            <a:off x="4356100" y="5013325"/>
            <a:ext cx="287338" cy="27622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6172" name="CaixaDeTexto 31"/>
          <p:cNvSpPr txBox="1">
            <a:spLocks noChangeArrowheads="1"/>
          </p:cNvSpPr>
          <p:nvPr/>
        </p:nvSpPr>
        <p:spPr bwMode="auto">
          <a:xfrm>
            <a:off x="5292725" y="2205038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6173" name="CaixaDeTexto 32"/>
          <p:cNvSpPr txBox="1">
            <a:spLocks noChangeArrowheads="1"/>
          </p:cNvSpPr>
          <p:nvPr/>
        </p:nvSpPr>
        <p:spPr bwMode="auto">
          <a:xfrm>
            <a:off x="3492500" y="2060575"/>
            <a:ext cx="287338" cy="2778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6174" name="CaixaDeTexto 34"/>
          <p:cNvSpPr txBox="1">
            <a:spLocks noChangeArrowheads="1"/>
          </p:cNvSpPr>
          <p:nvPr/>
        </p:nvSpPr>
        <p:spPr bwMode="auto">
          <a:xfrm>
            <a:off x="2916238" y="4005263"/>
            <a:ext cx="287337" cy="27622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4</a:t>
            </a:r>
            <a:endParaRPr lang="pt-BR" sz="1200" b="1" dirty="0"/>
          </a:p>
        </p:txBody>
      </p:sp>
      <p:sp>
        <p:nvSpPr>
          <p:cNvPr id="6175" name="CaixaDeTexto 35"/>
          <p:cNvSpPr txBox="1">
            <a:spLocks noChangeArrowheads="1"/>
          </p:cNvSpPr>
          <p:nvPr/>
        </p:nvSpPr>
        <p:spPr bwMode="auto">
          <a:xfrm>
            <a:off x="5724525" y="4005263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6176" name="Título 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20728"/>
          </a:solidFill>
        </p:spPr>
        <p:txBody>
          <a:bodyPr/>
          <a:lstStyle/>
          <a:p>
            <a:pPr eaLnBrk="1" hangingPunct="1"/>
            <a:r>
              <a:rPr lang="pt-BR" sz="2800" dirty="0"/>
              <a:t>ELETROCAUTERIO CRIOTERAPIA</a:t>
            </a:r>
          </a:p>
        </p:txBody>
      </p:sp>
      <p:sp>
        <p:nvSpPr>
          <p:cNvPr id="6177" name="CaixaDeTexto 36"/>
          <p:cNvSpPr txBox="1">
            <a:spLocks noChangeArrowheads="1"/>
          </p:cNvSpPr>
          <p:nvPr/>
        </p:nvSpPr>
        <p:spPr bwMode="auto">
          <a:xfrm>
            <a:off x="5975350" y="407828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 Tiempo de implantación  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048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5576" y="476673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bg1"/>
                </a:solidFill>
              </a:rPr>
              <a:t>Termoplastia</a:t>
            </a:r>
            <a:endParaRPr lang="pt-BR" sz="2400" b="1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rgbClr val="C1E0F5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673424"/>
            <a:ext cx="4032448" cy="5184576"/>
          </a:xfrm>
        </p:spPr>
        <p:txBody>
          <a:bodyPr/>
          <a:lstStyle/>
          <a:p>
            <a:r>
              <a:rPr lang="es-ES" sz="1800" dirty="0"/>
              <a:t>Se trata de un nuevo procedimiento que se realiza en pacientes que cumplen los criterios para el diagnóstico de asma persistente severa.</a:t>
            </a:r>
          </a:p>
          <a:p>
            <a:r>
              <a:rPr lang="es-ES" sz="1800" dirty="0"/>
              <a:t>Durante una </a:t>
            </a:r>
            <a:r>
              <a:rPr lang="es-ES" sz="1800" dirty="0" err="1"/>
              <a:t>broncoscopia</a:t>
            </a:r>
            <a:r>
              <a:rPr lang="es-ES" sz="1800" dirty="0"/>
              <a:t>, un catéter se inserta en la vía aérea bronquial que cuando se expande, hace contacto con la pared vías respiratorias.</a:t>
            </a:r>
          </a:p>
          <a:p>
            <a:r>
              <a:rPr lang="es-ES" sz="1800" dirty="0"/>
              <a:t>La energía caliente se aplica a esa área para reducir la contracción del tejido muscular liso que a su vez permite una respiración más fácil</a:t>
            </a:r>
            <a:r>
              <a:rPr lang="es-ES" dirty="0"/>
              <a:t>.</a:t>
            </a:r>
            <a:endParaRPr lang="pt-BR" dirty="0"/>
          </a:p>
        </p:txBody>
      </p:sp>
      <p:pic>
        <p:nvPicPr>
          <p:cNvPr id="9" name="Content Placeholder 4" descr="bronchial thermoplast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1988840"/>
            <a:ext cx="2131090" cy="217207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3" descr="triangulo.bmp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68538" y="1412875"/>
            <a:ext cx="4248150" cy="47212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6147" name="CaixaDeTexto 4"/>
          <p:cNvSpPr txBox="1">
            <a:spLocks noChangeArrowheads="1"/>
          </p:cNvSpPr>
          <p:nvPr/>
        </p:nvSpPr>
        <p:spPr bwMode="auto">
          <a:xfrm>
            <a:off x="5651500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Económico</a:t>
            </a:r>
          </a:p>
          <a:p>
            <a:endParaRPr lang="pt-BR" b="1"/>
          </a:p>
        </p:txBody>
      </p:sp>
      <p:sp>
        <p:nvSpPr>
          <p:cNvPr id="6148" name="CaixaDeTexto 5"/>
          <p:cNvSpPr txBox="1">
            <a:spLocks noChangeArrowheads="1"/>
          </p:cNvSpPr>
          <p:nvPr/>
        </p:nvSpPr>
        <p:spPr bwMode="auto">
          <a:xfrm>
            <a:off x="827088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del proceso</a:t>
            </a:r>
          </a:p>
          <a:p>
            <a:endParaRPr lang="pt-BR" b="1"/>
          </a:p>
        </p:txBody>
      </p:sp>
      <p:sp>
        <p:nvSpPr>
          <p:cNvPr id="6149" name="CaixaDeTexto 7"/>
          <p:cNvSpPr txBox="1">
            <a:spLocks noChangeArrowheads="1"/>
          </p:cNvSpPr>
          <p:nvPr/>
        </p:nvSpPr>
        <p:spPr bwMode="auto">
          <a:xfrm>
            <a:off x="539750" y="4005263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Uso previsto</a:t>
            </a:r>
          </a:p>
          <a:p>
            <a:endParaRPr lang="pt-BR" b="1"/>
          </a:p>
        </p:txBody>
      </p:sp>
      <p:sp>
        <p:nvSpPr>
          <p:cNvPr id="6150" name="CaixaDeTexto 8"/>
          <p:cNvSpPr txBox="1">
            <a:spLocks noChangeArrowheads="1"/>
          </p:cNvSpPr>
          <p:nvPr/>
        </p:nvSpPr>
        <p:spPr bwMode="auto">
          <a:xfrm>
            <a:off x="3492500" y="5445125"/>
            <a:ext cx="3167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en la salud</a:t>
            </a:r>
          </a:p>
          <a:p>
            <a:endParaRPr lang="pt-BR" b="1"/>
          </a:p>
        </p:txBody>
      </p:sp>
      <p:sp>
        <p:nvSpPr>
          <p:cNvPr id="6151" name="CaixaDeTexto 9"/>
          <p:cNvSpPr txBox="1">
            <a:spLocks noChangeArrowheads="1"/>
          </p:cNvSpPr>
          <p:nvPr/>
        </p:nvSpPr>
        <p:spPr bwMode="auto">
          <a:xfrm>
            <a:off x="4356100" y="3933825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6152" name="CaixaDeTexto 11"/>
          <p:cNvSpPr txBox="1">
            <a:spLocks noChangeArrowheads="1"/>
          </p:cNvSpPr>
          <p:nvPr/>
        </p:nvSpPr>
        <p:spPr bwMode="auto">
          <a:xfrm>
            <a:off x="4787900" y="3573463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6153" name="CaixaDeTexto 12"/>
          <p:cNvSpPr txBox="1">
            <a:spLocks noChangeArrowheads="1"/>
          </p:cNvSpPr>
          <p:nvPr/>
        </p:nvSpPr>
        <p:spPr bwMode="auto">
          <a:xfrm>
            <a:off x="4643438" y="29972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6154" name="CaixaDeTexto 13"/>
          <p:cNvSpPr txBox="1">
            <a:spLocks noChangeArrowheads="1"/>
          </p:cNvSpPr>
          <p:nvPr/>
        </p:nvSpPr>
        <p:spPr bwMode="auto">
          <a:xfrm>
            <a:off x="3851275" y="3573463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6155" name="CaixaDeTexto 14"/>
          <p:cNvSpPr txBox="1">
            <a:spLocks noChangeArrowheads="1"/>
          </p:cNvSpPr>
          <p:nvPr/>
        </p:nvSpPr>
        <p:spPr bwMode="auto">
          <a:xfrm>
            <a:off x="3995738" y="29972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6156" name="CaixaDeTexto 15"/>
          <p:cNvSpPr txBox="1">
            <a:spLocks noChangeArrowheads="1"/>
          </p:cNvSpPr>
          <p:nvPr/>
        </p:nvSpPr>
        <p:spPr bwMode="auto">
          <a:xfrm>
            <a:off x="4572000" y="35004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6157" name="CaixaDeTexto 16"/>
          <p:cNvSpPr txBox="1">
            <a:spLocks noChangeArrowheads="1"/>
          </p:cNvSpPr>
          <p:nvPr/>
        </p:nvSpPr>
        <p:spPr bwMode="auto">
          <a:xfrm>
            <a:off x="4356100" y="4652963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6158" name="CaixaDeTexto 17"/>
          <p:cNvSpPr txBox="1">
            <a:spLocks noChangeArrowheads="1"/>
          </p:cNvSpPr>
          <p:nvPr/>
        </p:nvSpPr>
        <p:spPr bwMode="auto">
          <a:xfrm>
            <a:off x="4356100" y="4292600"/>
            <a:ext cx="287338" cy="2778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6159" name="CaixaDeTexto 18"/>
          <p:cNvSpPr txBox="1">
            <a:spLocks noChangeArrowheads="1"/>
          </p:cNvSpPr>
          <p:nvPr/>
        </p:nvSpPr>
        <p:spPr bwMode="auto">
          <a:xfrm>
            <a:off x="4859338" y="2781300"/>
            <a:ext cx="288925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6160" name="CaixaDeTexto 19"/>
          <p:cNvSpPr txBox="1">
            <a:spLocks noChangeArrowheads="1"/>
          </p:cNvSpPr>
          <p:nvPr/>
        </p:nvSpPr>
        <p:spPr bwMode="auto">
          <a:xfrm>
            <a:off x="3851275" y="2708275"/>
            <a:ext cx="288925" cy="27781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6161" name="CaixaDeTexto 20"/>
          <p:cNvSpPr txBox="1">
            <a:spLocks noChangeArrowheads="1"/>
          </p:cNvSpPr>
          <p:nvPr/>
        </p:nvSpPr>
        <p:spPr bwMode="auto">
          <a:xfrm>
            <a:off x="3563938" y="3716338"/>
            <a:ext cx="287337" cy="277812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6162" name="CaixaDeTexto 21"/>
          <p:cNvSpPr txBox="1">
            <a:spLocks noChangeArrowheads="1"/>
          </p:cNvSpPr>
          <p:nvPr/>
        </p:nvSpPr>
        <p:spPr bwMode="auto">
          <a:xfrm>
            <a:off x="5148263" y="3716338"/>
            <a:ext cx="287337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6163" name="CaixaDeTexto 22"/>
          <p:cNvSpPr txBox="1">
            <a:spLocks noChangeArrowheads="1"/>
          </p:cNvSpPr>
          <p:nvPr/>
        </p:nvSpPr>
        <p:spPr bwMode="auto">
          <a:xfrm>
            <a:off x="5076825" y="2492375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6164" name="CaixaDeTexto 23"/>
          <p:cNvSpPr txBox="1">
            <a:spLocks noChangeArrowheads="1"/>
          </p:cNvSpPr>
          <p:nvPr/>
        </p:nvSpPr>
        <p:spPr bwMode="auto">
          <a:xfrm>
            <a:off x="5435600" y="3860800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6165" name="CaixaDeTexto 24"/>
          <p:cNvSpPr txBox="1">
            <a:spLocks noChangeArrowheads="1"/>
          </p:cNvSpPr>
          <p:nvPr/>
        </p:nvSpPr>
        <p:spPr bwMode="auto">
          <a:xfrm>
            <a:off x="3708400" y="2349500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6166" name="CaixaDeTexto 25"/>
          <p:cNvSpPr txBox="1">
            <a:spLocks noChangeArrowheads="1"/>
          </p:cNvSpPr>
          <p:nvPr/>
        </p:nvSpPr>
        <p:spPr bwMode="auto">
          <a:xfrm>
            <a:off x="3276600" y="386080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6167" name="CaixaDeTexto 26"/>
          <p:cNvSpPr txBox="1">
            <a:spLocks noChangeArrowheads="1"/>
          </p:cNvSpPr>
          <p:nvPr/>
        </p:nvSpPr>
        <p:spPr bwMode="auto">
          <a:xfrm>
            <a:off x="4140200" y="35004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6168" name="CaixaDeTexto 27"/>
          <p:cNvSpPr txBox="1">
            <a:spLocks noChangeArrowheads="1"/>
          </p:cNvSpPr>
          <p:nvPr/>
        </p:nvSpPr>
        <p:spPr bwMode="auto">
          <a:xfrm>
            <a:off x="4211638" y="32131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6169" name="CaixaDeTexto 28"/>
          <p:cNvSpPr txBox="1">
            <a:spLocks noChangeArrowheads="1"/>
          </p:cNvSpPr>
          <p:nvPr/>
        </p:nvSpPr>
        <p:spPr bwMode="auto">
          <a:xfrm>
            <a:off x="4427538" y="32131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6170" name="CaixaDeTexto 29"/>
          <p:cNvSpPr txBox="1">
            <a:spLocks noChangeArrowheads="1"/>
          </p:cNvSpPr>
          <p:nvPr/>
        </p:nvSpPr>
        <p:spPr bwMode="auto">
          <a:xfrm>
            <a:off x="4356100" y="37163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6171" name="CaixaDeTexto 30"/>
          <p:cNvSpPr txBox="1">
            <a:spLocks noChangeArrowheads="1"/>
          </p:cNvSpPr>
          <p:nvPr/>
        </p:nvSpPr>
        <p:spPr bwMode="auto">
          <a:xfrm>
            <a:off x="4356100" y="5013325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6172" name="CaixaDeTexto 31"/>
          <p:cNvSpPr txBox="1">
            <a:spLocks noChangeArrowheads="1"/>
          </p:cNvSpPr>
          <p:nvPr/>
        </p:nvSpPr>
        <p:spPr bwMode="auto">
          <a:xfrm>
            <a:off x="5292725" y="2205038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6173" name="CaixaDeTexto 32"/>
          <p:cNvSpPr txBox="1">
            <a:spLocks noChangeArrowheads="1"/>
          </p:cNvSpPr>
          <p:nvPr/>
        </p:nvSpPr>
        <p:spPr bwMode="auto">
          <a:xfrm>
            <a:off x="3492500" y="2060575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6174" name="CaixaDeTexto 34"/>
          <p:cNvSpPr txBox="1">
            <a:spLocks noChangeArrowheads="1"/>
          </p:cNvSpPr>
          <p:nvPr/>
        </p:nvSpPr>
        <p:spPr bwMode="auto">
          <a:xfrm>
            <a:off x="2916238" y="4005263"/>
            <a:ext cx="28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6175" name="CaixaDeTexto 35"/>
          <p:cNvSpPr txBox="1">
            <a:spLocks noChangeArrowheads="1"/>
          </p:cNvSpPr>
          <p:nvPr/>
        </p:nvSpPr>
        <p:spPr bwMode="auto">
          <a:xfrm>
            <a:off x="5724525" y="4005263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6176" name="Título 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20728"/>
          </a:solidFill>
        </p:spPr>
        <p:txBody>
          <a:bodyPr/>
          <a:lstStyle/>
          <a:p>
            <a:pPr eaLnBrk="1" hangingPunct="1"/>
            <a:r>
              <a:rPr lang="pt-BR"/>
              <a:t>TERMOPLASTIA</a:t>
            </a:r>
          </a:p>
        </p:txBody>
      </p:sp>
      <p:sp>
        <p:nvSpPr>
          <p:cNvPr id="6177" name="CaixaDeTexto 36"/>
          <p:cNvSpPr txBox="1">
            <a:spLocks noChangeArrowheads="1"/>
          </p:cNvSpPr>
          <p:nvPr/>
        </p:nvSpPr>
        <p:spPr bwMode="auto">
          <a:xfrm>
            <a:off x="5975350" y="407828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 Tiempo de implantación  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048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5576" y="47667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chemeClr val="bg1"/>
                </a:solidFill>
              </a:rPr>
              <a:t>Tratamiento</a:t>
            </a:r>
            <a:r>
              <a:rPr lang="pt-BR" sz="2400" b="1" dirty="0">
                <a:solidFill>
                  <a:schemeClr val="bg1"/>
                </a:solidFill>
              </a:rPr>
              <a:t> endoscópico </a:t>
            </a:r>
          </a:p>
          <a:p>
            <a:r>
              <a:rPr lang="pt-BR" sz="2400" b="1" dirty="0" err="1">
                <a:solidFill>
                  <a:schemeClr val="bg1"/>
                </a:solidFill>
              </a:rPr>
              <a:t>del</a:t>
            </a:r>
            <a:r>
              <a:rPr lang="pt-BR" sz="2400" b="1" dirty="0">
                <a:solidFill>
                  <a:schemeClr val="bg1"/>
                </a:solidFill>
              </a:rPr>
              <a:t> enfisema</a:t>
            </a:r>
          </a:p>
          <a:p>
            <a:endParaRPr lang="pt-BR" sz="2400" dirty="0">
              <a:solidFill>
                <a:srgbClr val="C1E0F5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4581128"/>
            <a:ext cx="8568952" cy="122413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9" name="Picture 10" descr="F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3095625" cy="242887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317085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3" descr="triangulo.bmp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68538" y="1412875"/>
            <a:ext cx="4248150" cy="472122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7171" name="CaixaDeTexto 4"/>
          <p:cNvSpPr txBox="1">
            <a:spLocks noChangeArrowheads="1"/>
          </p:cNvSpPr>
          <p:nvPr/>
        </p:nvSpPr>
        <p:spPr bwMode="auto">
          <a:xfrm>
            <a:off x="5651500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Económico</a:t>
            </a:r>
          </a:p>
          <a:p>
            <a:endParaRPr lang="pt-BR" b="1"/>
          </a:p>
        </p:txBody>
      </p:sp>
      <p:sp>
        <p:nvSpPr>
          <p:cNvPr id="7172" name="CaixaDeTexto 5"/>
          <p:cNvSpPr txBox="1">
            <a:spLocks noChangeArrowheads="1"/>
          </p:cNvSpPr>
          <p:nvPr/>
        </p:nvSpPr>
        <p:spPr bwMode="auto">
          <a:xfrm>
            <a:off x="827088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del proceso</a:t>
            </a:r>
          </a:p>
          <a:p>
            <a:endParaRPr lang="pt-BR" b="1"/>
          </a:p>
        </p:txBody>
      </p:sp>
      <p:sp>
        <p:nvSpPr>
          <p:cNvPr id="7173" name="CaixaDeTexto 7"/>
          <p:cNvSpPr txBox="1">
            <a:spLocks noChangeArrowheads="1"/>
          </p:cNvSpPr>
          <p:nvPr/>
        </p:nvSpPr>
        <p:spPr bwMode="auto">
          <a:xfrm>
            <a:off x="539750" y="4005263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Uso previsto</a:t>
            </a:r>
          </a:p>
          <a:p>
            <a:endParaRPr lang="pt-BR" b="1"/>
          </a:p>
        </p:txBody>
      </p:sp>
      <p:sp>
        <p:nvSpPr>
          <p:cNvPr id="7174" name="CaixaDeTexto 8"/>
          <p:cNvSpPr txBox="1">
            <a:spLocks noChangeArrowheads="1"/>
          </p:cNvSpPr>
          <p:nvPr/>
        </p:nvSpPr>
        <p:spPr bwMode="auto">
          <a:xfrm>
            <a:off x="3492500" y="5445125"/>
            <a:ext cx="3167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Impacto en la salud</a:t>
            </a:r>
          </a:p>
          <a:p>
            <a:endParaRPr lang="pt-BR" b="1"/>
          </a:p>
        </p:txBody>
      </p:sp>
      <p:sp>
        <p:nvSpPr>
          <p:cNvPr id="7175" name="CaixaDeTexto 9"/>
          <p:cNvSpPr txBox="1">
            <a:spLocks noChangeArrowheads="1"/>
          </p:cNvSpPr>
          <p:nvPr/>
        </p:nvSpPr>
        <p:spPr bwMode="auto">
          <a:xfrm>
            <a:off x="4356100" y="3933825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7176" name="CaixaDeTexto 11"/>
          <p:cNvSpPr txBox="1">
            <a:spLocks noChangeArrowheads="1"/>
          </p:cNvSpPr>
          <p:nvPr/>
        </p:nvSpPr>
        <p:spPr bwMode="auto">
          <a:xfrm>
            <a:off x="4787900" y="3573463"/>
            <a:ext cx="288925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7177" name="CaixaDeTexto 12"/>
          <p:cNvSpPr txBox="1">
            <a:spLocks noChangeArrowheads="1"/>
          </p:cNvSpPr>
          <p:nvPr/>
        </p:nvSpPr>
        <p:spPr bwMode="auto">
          <a:xfrm>
            <a:off x="4643438" y="29972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7178" name="CaixaDeTexto 13"/>
          <p:cNvSpPr txBox="1">
            <a:spLocks noChangeArrowheads="1"/>
          </p:cNvSpPr>
          <p:nvPr/>
        </p:nvSpPr>
        <p:spPr bwMode="auto">
          <a:xfrm>
            <a:off x="3851275" y="3573463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7179" name="CaixaDeTexto 14"/>
          <p:cNvSpPr txBox="1">
            <a:spLocks noChangeArrowheads="1"/>
          </p:cNvSpPr>
          <p:nvPr/>
        </p:nvSpPr>
        <p:spPr bwMode="auto">
          <a:xfrm>
            <a:off x="3995738" y="29972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1</a:t>
            </a:r>
            <a:endParaRPr lang="pt-BR" sz="1200" b="1"/>
          </a:p>
        </p:txBody>
      </p:sp>
      <p:sp>
        <p:nvSpPr>
          <p:cNvPr id="7180" name="CaixaDeTexto 15"/>
          <p:cNvSpPr txBox="1">
            <a:spLocks noChangeArrowheads="1"/>
          </p:cNvSpPr>
          <p:nvPr/>
        </p:nvSpPr>
        <p:spPr bwMode="auto">
          <a:xfrm>
            <a:off x="4572000" y="35004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7181" name="CaixaDeTexto 16"/>
          <p:cNvSpPr txBox="1">
            <a:spLocks noChangeArrowheads="1"/>
          </p:cNvSpPr>
          <p:nvPr/>
        </p:nvSpPr>
        <p:spPr bwMode="auto">
          <a:xfrm>
            <a:off x="4356100" y="4652963"/>
            <a:ext cx="287338" cy="277812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7182" name="CaixaDeTexto 17"/>
          <p:cNvSpPr txBox="1">
            <a:spLocks noChangeArrowheads="1"/>
          </p:cNvSpPr>
          <p:nvPr/>
        </p:nvSpPr>
        <p:spPr bwMode="auto">
          <a:xfrm>
            <a:off x="4356100" y="429260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7183" name="CaixaDeTexto 18"/>
          <p:cNvSpPr txBox="1">
            <a:spLocks noChangeArrowheads="1"/>
          </p:cNvSpPr>
          <p:nvPr/>
        </p:nvSpPr>
        <p:spPr bwMode="auto">
          <a:xfrm>
            <a:off x="4859338" y="27813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7184" name="CaixaDeTexto 19"/>
          <p:cNvSpPr txBox="1">
            <a:spLocks noChangeArrowheads="1"/>
          </p:cNvSpPr>
          <p:nvPr/>
        </p:nvSpPr>
        <p:spPr bwMode="auto">
          <a:xfrm>
            <a:off x="3851275" y="2708275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7185" name="CaixaDeTexto 20"/>
          <p:cNvSpPr txBox="1">
            <a:spLocks noChangeArrowheads="1"/>
          </p:cNvSpPr>
          <p:nvPr/>
        </p:nvSpPr>
        <p:spPr bwMode="auto">
          <a:xfrm>
            <a:off x="3563938" y="3716338"/>
            <a:ext cx="287337" cy="277812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7186" name="CaixaDeTexto 21"/>
          <p:cNvSpPr txBox="1">
            <a:spLocks noChangeArrowheads="1"/>
          </p:cNvSpPr>
          <p:nvPr/>
        </p:nvSpPr>
        <p:spPr bwMode="auto">
          <a:xfrm>
            <a:off x="5148263" y="3716338"/>
            <a:ext cx="287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2</a:t>
            </a:r>
            <a:endParaRPr lang="pt-BR" sz="1200" b="1"/>
          </a:p>
        </p:txBody>
      </p:sp>
      <p:sp>
        <p:nvSpPr>
          <p:cNvPr id="7187" name="CaixaDeTexto 22"/>
          <p:cNvSpPr txBox="1">
            <a:spLocks noChangeArrowheads="1"/>
          </p:cNvSpPr>
          <p:nvPr/>
        </p:nvSpPr>
        <p:spPr bwMode="auto">
          <a:xfrm>
            <a:off x="5076825" y="2492375"/>
            <a:ext cx="287338" cy="2778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7188" name="CaixaDeTexto 23"/>
          <p:cNvSpPr txBox="1">
            <a:spLocks noChangeArrowheads="1"/>
          </p:cNvSpPr>
          <p:nvPr/>
        </p:nvSpPr>
        <p:spPr bwMode="auto">
          <a:xfrm>
            <a:off x="5435600" y="3860800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7189" name="CaixaDeTexto 24"/>
          <p:cNvSpPr txBox="1">
            <a:spLocks noChangeArrowheads="1"/>
          </p:cNvSpPr>
          <p:nvPr/>
        </p:nvSpPr>
        <p:spPr bwMode="auto">
          <a:xfrm>
            <a:off x="3708400" y="2349500"/>
            <a:ext cx="287338" cy="27622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7190" name="CaixaDeTexto 25"/>
          <p:cNvSpPr txBox="1">
            <a:spLocks noChangeArrowheads="1"/>
          </p:cNvSpPr>
          <p:nvPr/>
        </p:nvSpPr>
        <p:spPr bwMode="auto">
          <a:xfrm>
            <a:off x="3276600" y="3860800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3</a:t>
            </a:r>
            <a:endParaRPr lang="pt-BR" sz="1200" b="1"/>
          </a:p>
        </p:txBody>
      </p:sp>
      <p:sp>
        <p:nvSpPr>
          <p:cNvPr id="7191" name="CaixaDeTexto 26"/>
          <p:cNvSpPr txBox="1">
            <a:spLocks noChangeArrowheads="1"/>
          </p:cNvSpPr>
          <p:nvPr/>
        </p:nvSpPr>
        <p:spPr bwMode="auto">
          <a:xfrm>
            <a:off x="4140200" y="35004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7192" name="CaixaDeTexto 27"/>
          <p:cNvSpPr txBox="1">
            <a:spLocks noChangeArrowheads="1"/>
          </p:cNvSpPr>
          <p:nvPr/>
        </p:nvSpPr>
        <p:spPr bwMode="auto">
          <a:xfrm>
            <a:off x="4211638" y="32131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7193" name="CaixaDeTexto 28"/>
          <p:cNvSpPr txBox="1">
            <a:spLocks noChangeArrowheads="1"/>
          </p:cNvSpPr>
          <p:nvPr/>
        </p:nvSpPr>
        <p:spPr bwMode="auto">
          <a:xfrm>
            <a:off x="4427538" y="3213100"/>
            <a:ext cx="288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7194" name="CaixaDeTexto 29"/>
          <p:cNvSpPr txBox="1">
            <a:spLocks noChangeArrowheads="1"/>
          </p:cNvSpPr>
          <p:nvPr/>
        </p:nvSpPr>
        <p:spPr bwMode="auto">
          <a:xfrm>
            <a:off x="4356100" y="3716338"/>
            <a:ext cx="287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0</a:t>
            </a:r>
            <a:endParaRPr lang="pt-BR" sz="1200" b="1"/>
          </a:p>
        </p:txBody>
      </p:sp>
      <p:sp>
        <p:nvSpPr>
          <p:cNvPr id="7195" name="CaixaDeTexto 30"/>
          <p:cNvSpPr txBox="1">
            <a:spLocks noChangeArrowheads="1"/>
          </p:cNvSpPr>
          <p:nvPr/>
        </p:nvSpPr>
        <p:spPr bwMode="auto">
          <a:xfrm>
            <a:off x="4356100" y="5013325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7196" name="CaixaDeTexto 31"/>
          <p:cNvSpPr txBox="1">
            <a:spLocks noChangeArrowheads="1"/>
          </p:cNvSpPr>
          <p:nvPr/>
        </p:nvSpPr>
        <p:spPr bwMode="auto">
          <a:xfrm>
            <a:off x="5292725" y="2205038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7197" name="CaixaDeTexto 32"/>
          <p:cNvSpPr txBox="1">
            <a:spLocks noChangeArrowheads="1"/>
          </p:cNvSpPr>
          <p:nvPr/>
        </p:nvSpPr>
        <p:spPr bwMode="auto">
          <a:xfrm>
            <a:off x="3492500" y="2060575"/>
            <a:ext cx="287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7198" name="CaixaDeTexto 34"/>
          <p:cNvSpPr txBox="1">
            <a:spLocks noChangeArrowheads="1"/>
          </p:cNvSpPr>
          <p:nvPr/>
        </p:nvSpPr>
        <p:spPr bwMode="auto">
          <a:xfrm>
            <a:off x="2916238" y="4005263"/>
            <a:ext cx="28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7199" name="CaixaDeTexto 35"/>
          <p:cNvSpPr txBox="1">
            <a:spLocks noChangeArrowheads="1"/>
          </p:cNvSpPr>
          <p:nvPr/>
        </p:nvSpPr>
        <p:spPr bwMode="auto">
          <a:xfrm>
            <a:off x="5724525" y="4005263"/>
            <a:ext cx="287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4</a:t>
            </a:r>
            <a:endParaRPr lang="pt-BR" sz="1200" b="1"/>
          </a:p>
        </p:txBody>
      </p:sp>
      <p:sp>
        <p:nvSpPr>
          <p:cNvPr id="7200" name="Título 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20728"/>
          </a:solidFill>
        </p:spPr>
        <p:txBody>
          <a:bodyPr/>
          <a:lstStyle/>
          <a:p>
            <a:pPr eaLnBrk="1" hangingPunct="1"/>
            <a:r>
              <a:rPr lang="pt-BR" sz="3600"/>
              <a:t>TRATAMENTO ENDOSCÓPICO DE ENFISEMA</a:t>
            </a:r>
          </a:p>
        </p:txBody>
      </p:sp>
      <p:sp>
        <p:nvSpPr>
          <p:cNvPr id="7201" name="CaixaDeTexto 36"/>
          <p:cNvSpPr txBox="1">
            <a:spLocks noChangeArrowheads="1"/>
          </p:cNvSpPr>
          <p:nvPr/>
        </p:nvSpPr>
        <p:spPr bwMode="auto">
          <a:xfrm>
            <a:off x="5975350" y="407828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 Tiempo de implantación  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752600" y="3733800"/>
            <a:ext cx="61722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>
                <a:solidFill>
                  <a:srgbClr val="FFFF00"/>
                </a:solidFill>
                <a:latin typeface="Calibri" pitchFamily="34" charset="0"/>
              </a:rPr>
              <a:t>Cuando se trata de nueva tecnología,</a:t>
            </a:r>
          </a:p>
          <a:p>
            <a:pPr algn="ctr"/>
            <a:r>
              <a:rPr lang="es-ES" sz="2800" b="1" dirty="0">
                <a:solidFill>
                  <a:srgbClr val="FFFF00"/>
                </a:solidFill>
                <a:latin typeface="Calibri" pitchFamily="34" charset="0"/>
              </a:rPr>
              <a:t>si usted no es parte de la apisonadora, </a:t>
            </a:r>
          </a:p>
          <a:p>
            <a:pPr algn="ctr"/>
            <a:r>
              <a:rPr lang="es-ES" sz="2800" b="1" dirty="0">
                <a:solidFill>
                  <a:srgbClr val="FFFF00"/>
                </a:solidFill>
                <a:latin typeface="Calibri" pitchFamily="34" charset="0"/>
              </a:rPr>
              <a:t>eres parte de la carretera.</a:t>
            </a:r>
          </a:p>
          <a:p>
            <a:pPr algn="ctr"/>
            <a:endParaRPr lang="es-ES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es-ES" sz="2800" b="1" dirty="0">
                <a:solidFill>
                  <a:srgbClr val="FFFF00"/>
                </a:solidFill>
                <a:latin typeface="Calibri" pitchFamily="34" charset="0"/>
              </a:rPr>
              <a:t>Stewart </a:t>
            </a:r>
            <a:r>
              <a:rPr lang="es-ES" sz="2800" b="1" dirty="0" err="1">
                <a:solidFill>
                  <a:srgbClr val="FFFF00"/>
                </a:solidFill>
                <a:latin typeface="Calibri" pitchFamily="34" charset="0"/>
              </a:rPr>
              <a:t>Brand</a:t>
            </a: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		</a:t>
            </a:r>
          </a:p>
        </p:txBody>
      </p:sp>
      <p:sp>
        <p:nvSpPr>
          <p:cNvPr id="22532" name="Footer Placeholder 4"/>
          <p:cNvSpPr txBox="1">
            <a:spLocks/>
          </p:cNvSpPr>
          <p:nvPr/>
        </p:nvSpPr>
        <p:spPr bwMode="auto">
          <a:xfrm>
            <a:off x="0" y="662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"/>
              <a:t>©ECRIInstitute.Montagnolo.2010</a:t>
            </a:r>
          </a:p>
          <a:p>
            <a:pPr algn="ctr"/>
            <a:endParaRPr lang="en-US" sz="800"/>
          </a:p>
        </p:txBody>
      </p:sp>
      <p:sp>
        <p:nvSpPr>
          <p:cNvPr id="22533" name="Slide Number Placeholder 5"/>
          <p:cNvSpPr txBox="1">
            <a:spLocks/>
          </p:cNvSpPr>
          <p:nvPr/>
        </p:nvSpPr>
        <p:spPr bwMode="auto">
          <a:xfrm>
            <a:off x="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CC0A53AF-AD10-4B37-90B0-5C2F3890E69E}" type="slidenum">
              <a:rPr lang="en-US" sz="1000"/>
              <a:pPr/>
              <a:t>3</a:t>
            </a:fld>
            <a:endParaRPr lang="en-US"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3568" y="1124742"/>
          <a:ext cx="7632849" cy="4248480"/>
        </p:xfrm>
        <a:graphic>
          <a:graphicData uri="http://schemas.openxmlformats.org/drawingml/2006/table">
            <a:tbl>
              <a:tblPr/>
              <a:tblGrid>
                <a:gridCol w="222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040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 de Broncoscopia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TECNOLOGÍA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COSTO-EFECTIVIDAD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BÁSICO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REFERENCIA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EBUS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 RADIAL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NAVEGATION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 FLUORESCENCIA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NBI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TERMOPLASTIA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VALVULAS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LASER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ELETROCAUTERIO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CRIOTERAPIA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850900"/>
          </a:xfrm>
          <a:solidFill>
            <a:srgbClr val="020728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gracias !!!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064500" cy="504825"/>
          </a:xfrm>
        </p:spPr>
        <p:txBody>
          <a:bodyPr/>
          <a:lstStyle/>
          <a:p>
            <a:pPr marL="514350" indent="-514350">
              <a:buFont typeface="Arial" pitchFamily="34" charset="0"/>
              <a:buNone/>
            </a:pPr>
            <a:r>
              <a:rPr lang="en-US" sz="2400" dirty="0">
                <a:hlinkClick r:id="rId2"/>
              </a:rPr>
              <a:t>drmarcelogredorio@gmai.com</a:t>
            </a:r>
            <a:endParaRPr lang="en-US" sz="2400" dirty="0"/>
          </a:p>
          <a:p>
            <a:pPr marL="514350" indent="-514350">
              <a:buFont typeface="Arial" pitchFamily="34" charset="0"/>
              <a:buNone/>
            </a:pPr>
            <a:endParaRPr lang="en-US" sz="2400" dirty="0"/>
          </a:p>
          <a:p>
            <a:pPr marL="514350" indent="-514350">
              <a:buFont typeface="Arial" pitchFamily="34" charset="0"/>
              <a:buNone/>
            </a:pPr>
            <a:endParaRPr lang="en-US" sz="2400" dirty="0"/>
          </a:p>
          <a:p>
            <a:pPr marL="514350" indent="-514350">
              <a:buFont typeface="Arial" pitchFamily="34" charset="0"/>
              <a:buNone/>
            </a:pPr>
            <a:r>
              <a:rPr lang="en-US" sz="2400" dirty="0">
                <a:hlinkClick r:id="rId3"/>
              </a:rPr>
              <a:t>www.respsono.com.br</a:t>
            </a:r>
            <a:endParaRPr lang="en-US" sz="2400" dirty="0"/>
          </a:p>
          <a:p>
            <a:pPr marL="514350" indent="-514350">
              <a:buFont typeface="Arial" pitchFamily="34" charset="0"/>
              <a:buNone/>
            </a:pPr>
            <a:endParaRPr lang="en-US" sz="2400" dirty="0"/>
          </a:p>
          <a:p>
            <a:pPr marL="514350" indent="-514350">
              <a:buFont typeface="Arial" pitchFamily="34" charset="0"/>
              <a:buNone/>
            </a:pPr>
            <a:endParaRPr lang="en-US" sz="2400" dirty="0"/>
          </a:p>
          <a:p>
            <a:pPr marL="514350" indent="-514350">
              <a:buFont typeface="Arial" pitchFamily="34" charset="0"/>
              <a:buNone/>
            </a:pPr>
            <a:r>
              <a:rPr lang="en-US" sz="2400" dirty="0"/>
              <a:t>www.broncoscopia.com.br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20728"/>
          </a:solidFill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RECURSOS TIENE LIMITES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4653136"/>
            <a:ext cx="8820472" cy="1872208"/>
          </a:xfrm>
        </p:spPr>
        <p:txBody>
          <a:bodyPr/>
          <a:lstStyle/>
          <a:p>
            <a:pPr hangingPunct="0"/>
            <a:r>
              <a:rPr lang="pt-BR" sz="2400" dirty="0"/>
              <a:t>El </a:t>
            </a:r>
            <a:r>
              <a:rPr lang="pt-BR" sz="2400" dirty="0" err="1"/>
              <a:t>dinero</a:t>
            </a:r>
            <a:r>
              <a:rPr lang="pt-BR" sz="2400" dirty="0"/>
              <a:t> público: se utiliza de forma racional</a:t>
            </a:r>
          </a:p>
          <a:p>
            <a:pPr hangingPunct="0"/>
            <a:r>
              <a:rPr lang="pt-BR" sz="2400" dirty="0"/>
              <a:t>Hospital privado: beneficio esperado </a:t>
            </a:r>
            <a:r>
              <a:rPr lang="pt-BR" sz="2400" dirty="0" err="1"/>
              <a:t>con</a:t>
            </a:r>
            <a:r>
              <a:rPr lang="pt-BR" sz="2400" dirty="0"/>
              <a:t> </a:t>
            </a:r>
            <a:r>
              <a:rPr lang="pt-BR" sz="2400" dirty="0" err="1"/>
              <a:t>el</a:t>
            </a:r>
            <a:r>
              <a:rPr lang="pt-BR" sz="2400" dirty="0"/>
              <a:t> </a:t>
            </a:r>
            <a:r>
              <a:rPr lang="pt-BR" sz="2400" dirty="0" err="1"/>
              <a:t>dinero</a:t>
            </a:r>
            <a:r>
              <a:rPr lang="pt-BR" sz="2400" dirty="0"/>
              <a:t> utilizado</a:t>
            </a:r>
          </a:p>
          <a:p>
            <a:endParaRPr lang="pt-BR" dirty="0"/>
          </a:p>
        </p:txBody>
      </p:sp>
      <p:pic>
        <p:nvPicPr>
          <p:cNvPr id="25603" name="Picture 6" descr="ist2_4415349_money_b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2446412" cy="27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27_157-saudechina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3024212" cy="226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147050" cy="792163"/>
          </a:xfrm>
          <a:solidFill>
            <a:srgbClr val="020728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</a:rPr>
              <a:t> </a:t>
            </a:r>
            <a:r>
              <a:rPr lang="es-ES" sz="3200" dirty="0">
                <a:solidFill>
                  <a:schemeClr val="bg1"/>
                </a:solidFill>
              </a:rPr>
              <a:t>Motivación para las nuevas tecnologías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5040560"/>
          </a:xfrm>
          <a:blipFill dpi="0" rotWithShape="1">
            <a:blip r:embed="rId3" cstate="print">
              <a:lum bright="100000" contrast="100000"/>
            </a:blip>
            <a:srcRect/>
            <a:tile tx="0" ty="0" sx="100000" sy="100000" flip="xy" algn="ctr"/>
          </a:blip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s-ES" dirty="0">
                <a:solidFill>
                  <a:srgbClr val="C00000"/>
                </a:solidFill>
              </a:rPr>
              <a:t>• Necesidad Médica</a:t>
            </a:r>
            <a:br>
              <a:rPr lang="es-ES" dirty="0"/>
            </a:br>
            <a:r>
              <a:rPr lang="es-ES" dirty="0"/>
              <a:t> Prótesis para la estenosis traqueal</a:t>
            </a:r>
            <a:br>
              <a:rPr lang="es-ES" dirty="0"/>
            </a:br>
            <a:br>
              <a:rPr lang="es-ES" dirty="0"/>
            </a:br>
            <a:r>
              <a:rPr lang="es-ES" dirty="0">
                <a:solidFill>
                  <a:srgbClr val="C00000"/>
                </a:solidFill>
              </a:rPr>
              <a:t>• Mejora de las técnicas antiguas</a:t>
            </a:r>
            <a:br>
              <a:rPr lang="es-ES" dirty="0"/>
            </a:br>
            <a:r>
              <a:rPr lang="es-ES" dirty="0"/>
              <a:t>Ecografía </a:t>
            </a:r>
            <a:r>
              <a:rPr lang="es-ES" dirty="0" err="1"/>
              <a:t>endobronquial</a:t>
            </a:r>
            <a:r>
              <a:rPr lang="es-ES" dirty="0"/>
              <a:t> para guiar la punción del ganglio </a:t>
            </a:r>
            <a:br>
              <a:rPr lang="es-ES" dirty="0"/>
            </a:br>
            <a:br>
              <a:rPr lang="es-ES" dirty="0"/>
            </a:br>
            <a:r>
              <a:rPr lang="es-ES" dirty="0">
                <a:solidFill>
                  <a:srgbClr val="C00000"/>
                </a:solidFill>
              </a:rPr>
              <a:t>• El interés comercial $$$$$$$$$$$$$$$$$$$</a:t>
            </a:r>
            <a:br>
              <a:rPr lang="es-ES" dirty="0"/>
            </a:br>
            <a:r>
              <a:rPr lang="es-ES" dirty="0"/>
              <a:t>Busca una enfermedad para aplicar una nueva técnica</a:t>
            </a:r>
            <a:endParaRPr lang="en-US" dirty="0"/>
          </a:p>
        </p:txBody>
      </p:sp>
      <p:sp>
        <p:nvSpPr>
          <p:cNvPr id="1434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20728"/>
          </a:solidFill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COSTO-EFECTIVIDAD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pt-BR" sz="2800" b="1" dirty="0">
                <a:solidFill>
                  <a:schemeClr val="bg1"/>
                </a:solidFill>
              </a:rPr>
              <a:t>ANÁLISIS DE CINCO PUNTOS PRINCIPALES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5184576"/>
          </a:xfrm>
        </p:spPr>
        <p:txBody>
          <a:bodyPr/>
          <a:lstStyle/>
          <a:p>
            <a:pPr algn="r">
              <a:buNone/>
            </a:pPr>
            <a:endParaRPr lang="pt-BR" sz="1600" b="1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ES" sz="1600" b="1" dirty="0">
                <a:solidFill>
                  <a:srgbClr val="C00000"/>
                </a:solidFill>
              </a:rPr>
              <a:t>1- IMPACTO DE PROCEDIMIENTO EN LA </a:t>
            </a:r>
            <a:r>
              <a:rPr lang="pt-BR" sz="1600" b="1" dirty="0">
                <a:solidFill>
                  <a:srgbClr val="C00000"/>
                </a:solidFill>
              </a:rPr>
              <a:t>FISIOPATOLOGÍA DE LA ENFERMEDAD</a:t>
            </a:r>
          </a:p>
          <a:p>
            <a:pPr>
              <a:buNone/>
            </a:pPr>
            <a:r>
              <a:rPr lang="es-ES" sz="1600" dirty="0"/>
              <a:t>Impactos Prótesis una obstrucción en el resolutivo</a:t>
            </a:r>
          </a:p>
          <a:p>
            <a:pPr>
              <a:buNone/>
            </a:pPr>
            <a:r>
              <a:rPr lang="es-ES" sz="1600" dirty="0" err="1"/>
              <a:t>Termoplastia</a:t>
            </a:r>
            <a:r>
              <a:rPr lang="es-ES" sz="1600" dirty="0"/>
              <a:t> tiene un efecto parcial sobre el control del asma</a:t>
            </a:r>
          </a:p>
          <a:p>
            <a:pPr>
              <a:buNone/>
            </a:pPr>
            <a:endParaRPr lang="es-ES" sz="1600" dirty="0"/>
          </a:p>
          <a:p>
            <a:pPr lvl="0" hangingPunct="0">
              <a:buNone/>
            </a:pPr>
            <a:r>
              <a:rPr lang="es-ES" sz="1600" b="1" dirty="0">
                <a:solidFill>
                  <a:srgbClr val="C00000"/>
                </a:solidFill>
              </a:rPr>
              <a:t>2- IMPACTO ECONÓMICO</a:t>
            </a:r>
            <a:endParaRPr lang="pt-BR" sz="16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s-ES" sz="1600" dirty="0"/>
              <a:t>El costo de la obtención y el mantenimiento de la nueva tecnología</a:t>
            </a:r>
          </a:p>
          <a:p>
            <a:pPr>
              <a:buNone/>
            </a:pPr>
            <a:r>
              <a:rPr lang="es-ES" sz="1600" dirty="0"/>
              <a:t>El costo de la capacitación</a:t>
            </a:r>
          </a:p>
          <a:p>
            <a:pPr>
              <a:buNone/>
            </a:pPr>
            <a:r>
              <a:rPr lang="es-ES" sz="1600" dirty="0"/>
              <a:t>Posibles ahorros mediante la sustitución de viejos tratamientos</a:t>
            </a:r>
          </a:p>
          <a:p>
            <a:pPr>
              <a:buNone/>
            </a:pPr>
            <a:endParaRPr lang="es-ES" sz="1600" dirty="0"/>
          </a:p>
          <a:p>
            <a:pPr hangingPunct="0">
              <a:buNone/>
            </a:pPr>
            <a:r>
              <a:rPr lang="en-US" sz="1600" b="1" dirty="0">
                <a:solidFill>
                  <a:srgbClr val="C00000"/>
                </a:solidFill>
              </a:rPr>
              <a:t>3- USO PREVISTO </a:t>
            </a:r>
            <a:endParaRPr lang="pt-BR" sz="16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s-ES" sz="1600" dirty="0"/>
              <a:t>La prevalencia de los problemas (enfermedad) tratada por el nuevo método</a:t>
            </a:r>
          </a:p>
          <a:p>
            <a:pPr>
              <a:buNone/>
            </a:pPr>
            <a:endParaRPr lang="es-ES" sz="1600" dirty="0"/>
          </a:p>
          <a:p>
            <a:pPr hangingPunct="0">
              <a:buNone/>
            </a:pPr>
            <a:r>
              <a:rPr lang="es-ES" sz="1600" b="1" dirty="0">
                <a:solidFill>
                  <a:srgbClr val="C00000"/>
                </a:solidFill>
              </a:rPr>
              <a:t>4- TIEMPO DE IMPLANTACIÓN</a:t>
            </a:r>
          </a:p>
          <a:p>
            <a:pPr hangingPunct="0">
              <a:buNone/>
            </a:pPr>
            <a:endParaRPr lang="es-ES" sz="1600" b="1" dirty="0"/>
          </a:p>
          <a:p>
            <a:pPr hangingPunct="0">
              <a:buNone/>
            </a:pPr>
            <a:r>
              <a:rPr lang="es-ES" sz="1600" dirty="0">
                <a:solidFill>
                  <a:srgbClr val="C00000"/>
                </a:solidFill>
              </a:rPr>
              <a:t>5- </a:t>
            </a:r>
            <a:r>
              <a:rPr lang="es-ES" sz="1600" b="1" dirty="0">
                <a:solidFill>
                  <a:srgbClr val="C00000"/>
                </a:solidFill>
              </a:rPr>
              <a:t>IMPACTO EN LA SALUD</a:t>
            </a:r>
            <a:endParaRPr lang="pt-BR" sz="16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s-ES" sz="1600" dirty="0"/>
              <a:t>Cambio en la calidad de vida / de control de enfermedades</a:t>
            </a:r>
            <a:endParaRPr lang="pt-BR" sz="1600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riangulo.bmp"/>
          <p:cNvPicPr/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267744" y="1412776"/>
            <a:ext cx="4248472" cy="4721349"/>
          </a:xfrm>
          <a:prstGeom prst="rect">
            <a:avLst/>
          </a:prstGeom>
          <a:solidFill>
            <a:srgbClr val="DA0000"/>
          </a:solidFill>
        </p:spPr>
      </p:pic>
      <p:sp>
        <p:nvSpPr>
          <p:cNvPr id="5" name="CaixaDeTexto 4"/>
          <p:cNvSpPr txBox="1"/>
          <p:nvPr/>
        </p:nvSpPr>
        <p:spPr>
          <a:xfrm>
            <a:off x="5652120" y="19888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Impacto Económico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19888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Impacto del proceso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975648" y="40770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 Tiempo de implantación  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2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Uso previsto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91880" y="544522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Impacto en la salud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3"/>
            <a:ext cx="820891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093296"/>
            <a:ext cx="581025" cy="5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237312"/>
            <a:ext cx="628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331640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BUENO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24328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MALO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56176" y="3861048"/>
            <a:ext cx="28803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 Tiempo de implantación 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riangulo.bmp"/>
          <p:cNvPicPr/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267744" y="1412776"/>
            <a:ext cx="4248472" cy="4721349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" name="CaixaDeTexto 4"/>
          <p:cNvSpPr txBox="1"/>
          <p:nvPr/>
        </p:nvSpPr>
        <p:spPr>
          <a:xfrm>
            <a:off x="5652120" y="19888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Impacto Económico</a:t>
            </a:r>
          </a:p>
          <a:p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19888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Impacto del proceso</a:t>
            </a:r>
          </a:p>
          <a:p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9552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Uso previsto</a:t>
            </a:r>
          </a:p>
          <a:p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91880" y="544522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Impacto en la salud</a:t>
            </a:r>
          </a:p>
          <a:p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355976" y="393305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  <a:endParaRPr lang="pt-BR" sz="12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88024" y="357301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  <a:endParaRPr lang="pt-BR" sz="12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644008" y="299695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  <a:endParaRPr lang="pt-BR" sz="12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851920" y="357301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  <a:endParaRPr lang="pt-BR" sz="12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95936" y="299695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</a:t>
            </a:r>
            <a:endParaRPr lang="pt-BR" sz="12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72000" y="350100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  <a:endParaRPr lang="pt-BR" sz="12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355976" y="465313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</a:t>
            </a:r>
            <a:endParaRPr lang="pt-BR" sz="12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355976" y="429309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</a:t>
            </a:r>
            <a:endParaRPr lang="pt-BR" sz="1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860032" y="278092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</a:t>
            </a:r>
            <a:endParaRPr lang="pt-BR" sz="12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851920" y="2708920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</a:t>
            </a:r>
            <a:endParaRPr lang="pt-BR" sz="12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563888" y="371703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</a:t>
            </a:r>
            <a:endParaRPr lang="pt-BR" sz="12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148064" y="371703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</a:t>
            </a:r>
            <a:endParaRPr lang="pt-BR" sz="12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076056" y="249289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</a:t>
            </a:r>
            <a:endParaRPr lang="pt-BR" sz="12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436096" y="386104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</a:t>
            </a:r>
            <a:endParaRPr lang="pt-BR" sz="12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707904" y="2348880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</a:t>
            </a:r>
            <a:endParaRPr lang="pt-BR" sz="12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275856" y="386104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</a:t>
            </a:r>
            <a:endParaRPr lang="pt-BR" sz="12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139952" y="350100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  <a:endParaRPr lang="pt-BR" sz="12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211960" y="321297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  <a:endParaRPr lang="pt-BR" sz="12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427984" y="321297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  <a:endParaRPr lang="pt-BR" sz="12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355976" y="371703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0</a:t>
            </a:r>
            <a:endParaRPr lang="pt-BR" sz="12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355976" y="501317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</a:t>
            </a:r>
            <a:endParaRPr lang="pt-BR" sz="12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292080" y="220486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</a:t>
            </a:r>
            <a:endParaRPr lang="pt-BR" sz="1200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3491880" y="206084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</a:t>
            </a:r>
            <a:endParaRPr lang="pt-BR" sz="1200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2915816" y="400506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</a:t>
            </a:r>
            <a:endParaRPr lang="pt-BR" sz="12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5724128" y="400506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</a:t>
            </a:r>
            <a:endParaRPr lang="pt-BR" sz="1200" b="1" dirty="0"/>
          </a:p>
        </p:txBody>
      </p:sp>
      <p:sp>
        <p:nvSpPr>
          <p:cNvPr id="38" name="Título 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20728"/>
          </a:solidFill>
        </p:spPr>
        <p:txBody>
          <a:bodyPr/>
          <a:lstStyle/>
          <a:p>
            <a:r>
              <a:rPr lang="en-US" dirty="0"/>
              <a:t>GRADOS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975648" y="407881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 Tiempo de implantación 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7220</TotalTime>
  <Words>976</Words>
  <Application>Microsoft Office PowerPoint</Application>
  <PresentationFormat>Apresentação na tela (4:3)</PresentationFormat>
  <Paragraphs>409</Paragraphs>
  <Slides>31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RECURSOS TIENE LIMITES</vt:lpstr>
      <vt:lpstr> Motivación para las nuevas tecnologías</vt:lpstr>
      <vt:lpstr>COSTO-EFECTIVIDAD  ANÁLISIS DE CINCO PUNTOS PRINCIPALES</vt:lpstr>
      <vt:lpstr>Apresentação do PowerPoint</vt:lpstr>
      <vt:lpstr>Apresentação do PowerPoint</vt:lpstr>
      <vt:lpstr>GRADOS</vt:lpstr>
      <vt:lpstr>Apresentação do PowerPoint</vt:lpstr>
      <vt:lpstr>Apresentação do PowerPoint</vt:lpstr>
      <vt:lpstr>Apresentação do PowerPoint</vt:lpstr>
      <vt:lpstr>EBUS</vt:lpstr>
      <vt:lpstr>Apresentação do PowerPoint</vt:lpstr>
      <vt:lpstr>Apresentação do PowerPoint</vt:lpstr>
      <vt:lpstr>ULTRASOM RADIAL</vt:lpstr>
      <vt:lpstr>NAVEGACIÓN ELECTROMAGNÉTICA</vt:lpstr>
      <vt:lpstr>NAVEGACIÓN ELECTROMAGNÉTICA</vt:lpstr>
      <vt:lpstr>NAVEGAÇÃO</vt:lpstr>
      <vt:lpstr>Apresentação do PowerPoint</vt:lpstr>
      <vt:lpstr>Apresentação do PowerPoint</vt:lpstr>
      <vt:lpstr>LASER</vt:lpstr>
      <vt:lpstr>Apresentação do PowerPoint</vt:lpstr>
      <vt:lpstr>Apresentação do PowerPoint</vt:lpstr>
      <vt:lpstr>ELETROCAUTERIO CRIOTERAPIA</vt:lpstr>
      <vt:lpstr>Apresentação do PowerPoint</vt:lpstr>
      <vt:lpstr>TERMOPLASTIA</vt:lpstr>
      <vt:lpstr>Apresentação do PowerPoint</vt:lpstr>
      <vt:lpstr>TRATAMENTO ENDOSCÓPICO DE ENFISEMA</vt:lpstr>
      <vt:lpstr>Apresentação do PowerPoint</vt:lpstr>
      <vt:lpstr>gracias !!!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Aeromed 2010</dc:creator>
  <cp:lastModifiedBy>Marcelo Gervilla Gregorio</cp:lastModifiedBy>
  <cp:revision>511</cp:revision>
  <dcterms:created xsi:type="dcterms:W3CDTF">2012-04-12T19:15:50Z</dcterms:created>
  <dcterms:modified xsi:type="dcterms:W3CDTF">2016-11-05T18:17:26Z</dcterms:modified>
</cp:coreProperties>
</file>