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311" r:id="rId3"/>
    <p:sldId id="310" r:id="rId4"/>
    <p:sldId id="312" r:id="rId5"/>
    <p:sldId id="313" r:id="rId6"/>
    <p:sldId id="314" r:id="rId7"/>
    <p:sldId id="315" r:id="rId8"/>
    <p:sldId id="317" r:id="rId9"/>
    <p:sldId id="318" r:id="rId10"/>
    <p:sldId id="319" r:id="rId11"/>
    <p:sldId id="320" r:id="rId12"/>
    <p:sldId id="321" r:id="rId13"/>
    <p:sldId id="322" r:id="rId14"/>
  </p:sldIdLst>
  <p:sldSz cx="10288588" cy="6858000"/>
  <p:notesSz cx="6858000" cy="97377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269"/>
    <a:srgbClr val="00005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4728" autoAdjust="0"/>
  </p:normalViewPr>
  <p:slideViewPr>
    <p:cSldViewPr>
      <p:cViewPr varScale="1">
        <p:scale>
          <a:sx n="49" d="100"/>
          <a:sy n="49" d="100"/>
        </p:scale>
        <p:origin x="1138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7377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/>
          </p:nvPr>
        </p:nvSpPr>
        <p:spPr bwMode="auto">
          <a:xfrm>
            <a:off x="701675" y="736600"/>
            <a:ext cx="5457825" cy="3638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6" name="Rectangle 8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660900"/>
            <a:ext cx="5029200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080" tIns="44640" rIns="91080" bIns="4464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 noTextEdit="1"/>
          </p:cNvSpPr>
          <p:nvPr>
            <p:ph type="sldImg"/>
          </p:nvPr>
        </p:nvSpPr>
        <p:spPr bwMode="auto">
          <a:xfrm>
            <a:off x="701675" y="736600"/>
            <a:ext cx="5457825" cy="3638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660900"/>
            <a:ext cx="5029200" cy="43322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5875" y="1122363"/>
            <a:ext cx="77168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5875" y="3602038"/>
            <a:ext cx="77168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69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6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42188" y="569913"/>
            <a:ext cx="2193925" cy="56499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55650" y="569913"/>
            <a:ext cx="6434138" cy="5649912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873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650" y="569913"/>
            <a:ext cx="8780463" cy="11382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07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1675" y="1709738"/>
            <a:ext cx="88741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1675" y="4589463"/>
            <a:ext cx="88741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24337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5650" y="1906588"/>
            <a:ext cx="4313238" cy="43132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21288" y="1906588"/>
            <a:ext cx="4314825" cy="43132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72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365125"/>
            <a:ext cx="88741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8025" y="1681163"/>
            <a:ext cx="435292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8025" y="2505075"/>
            <a:ext cx="4352925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08588" y="1681163"/>
            <a:ext cx="43735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08588" y="2505075"/>
            <a:ext cx="4373562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42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420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807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94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73563" y="987425"/>
            <a:ext cx="52085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94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143799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8025" y="457200"/>
            <a:ext cx="331946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373563" y="987425"/>
            <a:ext cx="52085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08025" y="2057400"/>
            <a:ext cx="33194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5428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569913"/>
            <a:ext cx="8780463" cy="113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do texto do título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906588"/>
            <a:ext cx="8780463" cy="431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Clique para editar o formato de texto do tópico</a:t>
            </a:r>
          </a:p>
          <a:p>
            <a:pPr lvl="1"/>
            <a:r>
              <a:rPr lang="en-GB" altLang="pt-BR"/>
              <a:t>Tópicos de nível 2</a:t>
            </a:r>
          </a:p>
          <a:p>
            <a:pPr lvl="2"/>
            <a:r>
              <a:rPr lang="en-GB" altLang="pt-BR"/>
              <a:t>Tópicos de nível 3</a:t>
            </a:r>
          </a:p>
          <a:p>
            <a:pPr lvl="3"/>
            <a:r>
              <a:rPr lang="en-GB" altLang="pt-BR"/>
              <a:t>Tópicos de nível 4</a:t>
            </a:r>
          </a:p>
          <a:p>
            <a:pPr lvl="4"/>
            <a:r>
              <a:rPr lang="en-GB" altLang="pt-BR"/>
              <a:t>Tópicos de nível 5</a:t>
            </a:r>
          </a:p>
          <a:p>
            <a:pPr lvl="4"/>
            <a:r>
              <a:rPr lang="en-GB" altLang="pt-BR"/>
              <a:t>Tópicos de nível 6</a:t>
            </a:r>
          </a:p>
          <a:p>
            <a:pPr lvl="4"/>
            <a:r>
              <a:rPr lang="en-GB" altLang="pt-BR"/>
              <a:t>Tópicos de nível 7</a:t>
            </a:r>
          </a:p>
          <a:p>
            <a:pPr lvl="4"/>
            <a:r>
              <a:rPr lang="en-GB" altLang="pt-BR"/>
              <a:t>Tópicos de nível 8</a:t>
            </a:r>
          </a:p>
          <a:p>
            <a:pPr lvl="4"/>
            <a:r>
              <a:rPr lang="en-GB" altLang="pt-BR"/>
              <a:t>Tópicos de nível 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3200" kern="1200">
          <a:solidFill>
            <a:srgbClr val="FFC269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6F89F7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Times New Roman" panose="02020603050405020304" pitchFamily="18" charset="0"/>
          <a:cs typeface="Lucida Sans Unicode" panose="020B0602030504020204" pitchFamily="34" charset="0"/>
        </a:defRPr>
      </a:lvl9pPr>
    </p:titleStyle>
    <p:bodyStyle>
      <a:lvl1pPr marL="333375" indent="-333375" algn="l" defTabSz="449263" rtl="0" eaLnBrk="0" fontAlgn="base" hangingPunct="0">
        <a:spcBef>
          <a:spcPts val="800"/>
        </a:spcBef>
        <a:spcAft>
          <a:spcPct val="0"/>
        </a:spcAft>
        <a:buClr>
          <a:srgbClr val="6F89F7"/>
        </a:buClr>
        <a:buSzPct val="110000"/>
        <a:buFont typeface="Wingdings" panose="05000000000000000000" pitchFamily="2" charset="2"/>
        <a:buChar char="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33425" indent="-276225" algn="l" defTabSz="449263" rtl="0" eaLnBrk="0" fontAlgn="base" hangingPunct="0">
        <a:spcBef>
          <a:spcPts val="700"/>
        </a:spcBef>
        <a:spcAft>
          <a:spcPct val="0"/>
        </a:spcAft>
        <a:buClr>
          <a:srgbClr val="FFFFFF"/>
        </a:buClr>
        <a:buSzPct val="60000"/>
        <a:buFont typeface="Wingdings" panose="05000000000000000000" pitchFamily="2" charset="2"/>
        <a:buChar char="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6F89F7"/>
        </a:buClr>
        <a:buSzPct val="95000"/>
        <a:buFont typeface="Wingdings" panose="05000000000000000000" pitchFamily="2" charset="2"/>
        <a:buChar char="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FFFFFF"/>
        </a:buClr>
        <a:buSzPct val="65000"/>
        <a:buFont typeface="Wingdings" panose="05000000000000000000" pitchFamily="2" charset="2"/>
        <a:buChar char="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FFFFFF"/>
        </a:buClr>
        <a:buSzPct val="60000"/>
        <a:buFont typeface="Wingdings" panose="05000000000000000000" pitchFamily="2" charset="2"/>
        <a:buChar char="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 rot="10800000">
            <a:off x="1109663" y="771525"/>
            <a:ext cx="8070850" cy="31750"/>
          </a:xfrm>
          <a:prstGeom prst="roundRect">
            <a:avLst>
              <a:gd name="adj" fmla="val 5000"/>
            </a:avLst>
          </a:prstGeom>
          <a:gradFill rotWithShape="0">
            <a:gsLst>
              <a:gs pos="0">
                <a:srgbClr val="FFFFFF"/>
              </a:gs>
              <a:gs pos="50000">
                <a:srgbClr val="000000"/>
              </a:gs>
              <a:gs pos="100000">
                <a:srgbClr val="FFFFFF"/>
              </a:gs>
            </a:gsLst>
            <a:lin ang="10800000" scaled="1"/>
          </a:gradFill>
          <a:ln>
            <a:noFill/>
          </a:ln>
          <a:effectLst>
            <a:outerShdw dist="17819" dir="189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2055813" y="2327275"/>
            <a:ext cx="6837362" cy="1401763"/>
            <a:chOff x="1295" y="1466"/>
            <a:chExt cx="4307" cy="883"/>
          </a:xfrm>
        </p:grpSpPr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1296" y="1467"/>
              <a:ext cx="4304" cy="400"/>
            </a:xfrm>
            <a:prstGeom prst="roundRect">
              <a:avLst>
                <a:gd name="adj" fmla="val 25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080" name="Group 8"/>
            <p:cNvGrpSpPr>
              <a:grpSpLocks/>
            </p:cNvGrpSpPr>
            <p:nvPr/>
          </p:nvGrpSpPr>
          <p:grpSpPr bwMode="auto">
            <a:xfrm>
              <a:off x="1295" y="1466"/>
              <a:ext cx="4307" cy="883"/>
              <a:chOff x="1295" y="1466"/>
              <a:chExt cx="4307" cy="883"/>
            </a:xfrm>
          </p:grpSpPr>
          <p:sp>
            <p:nvSpPr>
              <p:cNvPr id="3081" name="AutoShape 9"/>
              <p:cNvSpPr>
                <a:spLocks noChangeArrowheads="1"/>
              </p:cNvSpPr>
              <p:nvPr/>
            </p:nvSpPr>
            <p:spPr bwMode="auto">
              <a:xfrm>
                <a:off x="1296" y="1467"/>
                <a:ext cx="4301" cy="397"/>
              </a:xfrm>
              <a:prstGeom prst="roundRect">
                <a:avLst>
                  <a:gd name="adj" fmla="val 250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3082" name="Group 10"/>
              <p:cNvGrpSpPr>
                <a:grpSpLocks/>
              </p:cNvGrpSpPr>
              <p:nvPr/>
            </p:nvGrpSpPr>
            <p:grpSpPr bwMode="auto">
              <a:xfrm>
                <a:off x="1295" y="1466"/>
                <a:ext cx="4307" cy="883"/>
                <a:chOff x="1295" y="1466"/>
                <a:chExt cx="4307" cy="883"/>
              </a:xfrm>
            </p:grpSpPr>
            <p:sp>
              <p:nvSpPr>
                <p:cNvPr id="3083" name="AutoShape 11"/>
                <p:cNvSpPr>
                  <a:spLocks noChangeArrowheads="1"/>
                </p:cNvSpPr>
                <p:nvPr/>
              </p:nvSpPr>
              <p:spPr bwMode="auto">
                <a:xfrm>
                  <a:off x="1296" y="1467"/>
                  <a:ext cx="4299" cy="395"/>
                </a:xfrm>
                <a:prstGeom prst="roundRect">
                  <a:avLst>
                    <a:gd name="adj" fmla="val 250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grpSp>
              <p:nvGrpSpPr>
                <p:cNvPr id="3084" name="Group 12"/>
                <p:cNvGrpSpPr>
                  <a:grpSpLocks/>
                </p:cNvGrpSpPr>
                <p:nvPr/>
              </p:nvGrpSpPr>
              <p:grpSpPr bwMode="auto">
                <a:xfrm>
                  <a:off x="1295" y="1466"/>
                  <a:ext cx="4307" cy="883"/>
                  <a:chOff x="1295" y="1466"/>
                  <a:chExt cx="4307" cy="883"/>
                </a:xfrm>
              </p:grpSpPr>
              <p:sp>
                <p:nvSpPr>
                  <p:cNvPr id="3085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1467"/>
                    <a:ext cx="4298" cy="394"/>
                  </a:xfrm>
                  <a:prstGeom prst="roundRect">
                    <a:avLst>
                      <a:gd name="adj" fmla="val 250"/>
                    </a:avLst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3086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1295" y="1466"/>
                    <a:ext cx="4307" cy="883"/>
                    <a:chOff x="1295" y="1466"/>
                    <a:chExt cx="4307" cy="883"/>
                  </a:xfrm>
                </p:grpSpPr>
                <p:sp>
                  <p:nvSpPr>
                    <p:cNvPr id="3087" name="AutoShap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6" y="1467"/>
                      <a:ext cx="4298" cy="394"/>
                    </a:xfrm>
                    <a:prstGeom prst="roundRect">
                      <a:avLst>
                        <a:gd name="adj" fmla="val 250"/>
                      </a:avLst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3088" name="AutoShap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95" y="1466"/>
                      <a:ext cx="4307" cy="883"/>
                    </a:xfrm>
                    <a:prstGeom prst="roundRect">
                      <a:avLst>
                        <a:gd name="adj" fmla="val 250"/>
                      </a:avLst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000" tIns="46800" rIns="90000" bIns="46800">
                      <a:spAutoFit/>
                    </a:bodyPr>
                    <a:lstStyle>
                      <a:lvl1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>
                        <a:lnSpc>
                          <a:spcPct val="93000"/>
                        </a:lnSpc>
                        <a:spcBef>
                          <a:spcPts val="2250"/>
                        </a:spcBef>
                        <a:buClr>
                          <a:srgbClr val="FFFF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GB" altLang="pt-BR" sz="3600" b="1">
                          <a:solidFill>
                            <a:srgbClr val="FFFF00"/>
                          </a:solidFill>
                          <a:latin typeface="Arial" panose="020B0604020202020204" pitchFamily="34" charset="0"/>
                        </a:rPr>
                        <a:t>ENDOSCOPIA RESPIRATÓRIA</a:t>
                      </a:r>
                    </a:p>
                    <a:p>
                      <a:pPr eaLnBrk="1" hangingPunct="1">
                        <a:lnSpc>
                          <a:spcPct val="93000"/>
                        </a:lnSpc>
                        <a:spcBef>
                          <a:spcPts val="2250"/>
                        </a:spcBef>
                        <a:buClr>
                          <a:srgbClr val="FFFF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GB" altLang="pt-BR" sz="3600" b="1">
                          <a:solidFill>
                            <a:srgbClr val="FFFF00"/>
                          </a:solidFill>
                          <a:latin typeface="Arial" panose="020B0604020202020204" pitchFamily="34" charset="0"/>
                        </a:rPr>
                        <a:t>BRONCOSCOPIA </a:t>
                      </a:r>
                    </a:p>
                  </p:txBody>
                </p:sp>
              </p:grpSp>
            </p:grpSp>
          </p:grpSp>
        </p:grpSp>
      </p:grp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2667000" y="5594350"/>
            <a:ext cx="7412038" cy="1049338"/>
            <a:chOff x="1680" y="3524"/>
            <a:chExt cx="4669" cy="661"/>
          </a:xfrm>
        </p:grpSpPr>
        <p:sp>
          <p:nvSpPr>
            <p:cNvPr id="3090" name="AutoShape 18"/>
            <p:cNvSpPr>
              <a:spLocks noChangeArrowheads="1"/>
            </p:cNvSpPr>
            <p:nvPr/>
          </p:nvSpPr>
          <p:spPr bwMode="auto">
            <a:xfrm>
              <a:off x="1680" y="3524"/>
              <a:ext cx="4669" cy="648"/>
            </a:xfrm>
            <a:prstGeom prst="roundRect">
              <a:avLst>
                <a:gd name="adj" fmla="val 15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091" name="Group 19"/>
            <p:cNvGrpSpPr>
              <a:grpSpLocks/>
            </p:cNvGrpSpPr>
            <p:nvPr/>
          </p:nvGrpSpPr>
          <p:grpSpPr bwMode="auto">
            <a:xfrm>
              <a:off x="1680" y="3524"/>
              <a:ext cx="4666" cy="661"/>
              <a:chOff x="1680" y="3524"/>
              <a:chExt cx="4666" cy="661"/>
            </a:xfrm>
          </p:grpSpPr>
          <p:sp>
            <p:nvSpPr>
              <p:cNvPr id="3092" name="AutoShape 20"/>
              <p:cNvSpPr>
                <a:spLocks noChangeArrowheads="1"/>
              </p:cNvSpPr>
              <p:nvPr/>
            </p:nvSpPr>
            <p:spPr bwMode="auto">
              <a:xfrm>
                <a:off x="1680" y="3524"/>
                <a:ext cx="4666" cy="645"/>
              </a:xfrm>
              <a:prstGeom prst="roundRect">
                <a:avLst>
                  <a:gd name="adj" fmla="val 153"/>
                </a:avLst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pt-BR"/>
              </a:p>
            </p:txBody>
          </p:sp>
          <p:grpSp>
            <p:nvGrpSpPr>
              <p:cNvPr id="3093" name="Group 21"/>
              <p:cNvGrpSpPr>
                <a:grpSpLocks/>
              </p:cNvGrpSpPr>
              <p:nvPr/>
            </p:nvGrpSpPr>
            <p:grpSpPr bwMode="auto">
              <a:xfrm>
                <a:off x="1680" y="3524"/>
                <a:ext cx="4664" cy="661"/>
                <a:chOff x="1680" y="3524"/>
                <a:chExt cx="4664" cy="661"/>
              </a:xfrm>
            </p:grpSpPr>
            <p:sp>
              <p:nvSpPr>
                <p:cNvPr id="3094" name="AutoShape 22"/>
                <p:cNvSpPr>
                  <a:spLocks noChangeArrowheads="1"/>
                </p:cNvSpPr>
                <p:nvPr/>
              </p:nvSpPr>
              <p:spPr bwMode="auto">
                <a:xfrm>
                  <a:off x="1680" y="3524"/>
                  <a:ext cx="4664" cy="643"/>
                </a:xfrm>
                <a:prstGeom prst="roundRect">
                  <a:avLst>
                    <a:gd name="adj" fmla="val 153"/>
                  </a:avLst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grpSp>
              <p:nvGrpSpPr>
                <p:cNvPr id="3095" name="Group 23"/>
                <p:cNvGrpSpPr>
                  <a:grpSpLocks/>
                </p:cNvGrpSpPr>
                <p:nvPr/>
              </p:nvGrpSpPr>
              <p:grpSpPr bwMode="auto">
                <a:xfrm>
                  <a:off x="1680" y="3524"/>
                  <a:ext cx="4663" cy="661"/>
                  <a:chOff x="1680" y="3524"/>
                  <a:chExt cx="4663" cy="661"/>
                </a:xfrm>
              </p:grpSpPr>
              <p:sp>
                <p:nvSpPr>
                  <p:cNvPr id="3096" name="AutoShape 24"/>
                  <p:cNvSpPr>
                    <a:spLocks noChangeArrowheads="1"/>
                  </p:cNvSpPr>
                  <p:nvPr/>
                </p:nvSpPr>
                <p:spPr bwMode="auto">
                  <a:xfrm>
                    <a:off x="1680" y="3524"/>
                    <a:ext cx="4663" cy="642"/>
                  </a:xfrm>
                  <a:prstGeom prst="roundRect">
                    <a:avLst>
                      <a:gd name="adj" fmla="val 153"/>
                    </a:avLst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pt-BR"/>
                  </a:p>
                </p:txBody>
              </p:sp>
              <p:grpSp>
                <p:nvGrpSpPr>
                  <p:cNvPr id="3097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680" y="3524"/>
                    <a:ext cx="4663" cy="661"/>
                    <a:chOff x="1680" y="3524"/>
                    <a:chExt cx="4663" cy="661"/>
                  </a:xfrm>
                </p:grpSpPr>
                <p:sp>
                  <p:nvSpPr>
                    <p:cNvPr id="3098" name="AutoShap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3524"/>
                      <a:ext cx="4663" cy="642"/>
                    </a:xfrm>
                    <a:prstGeom prst="roundRect">
                      <a:avLst>
                        <a:gd name="adj" fmla="val 153"/>
                      </a:avLst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3099" name="AutoShap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80" y="3524"/>
                      <a:ext cx="4426" cy="661"/>
                    </a:xfrm>
                    <a:prstGeom prst="roundRect">
                      <a:avLst>
                        <a:gd name="adj" fmla="val 153"/>
                      </a:avLst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90000" tIns="46800" rIns="90000" bIns="46800">
                      <a:spAutoFit/>
                    </a:bodyPr>
                    <a:lstStyle>
                      <a:lvl1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eaLnBrk="1" hangingPunct="1">
                        <a:lnSpc>
                          <a:spcPct val="70000"/>
                        </a:lnSpc>
                        <a:spcBef>
                          <a:spcPts val="1250"/>
                        </a:spcBef>
                        <a:buClr>
                          <a:srgbClr val="CCECFF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GB" altLang="pt-BR" sz="2000" b="1">
                          <a:solidFill>
                            <a:srgbClr val="CCECFF"/>
                          </a:solidFill>
                          <a:latin typeface="Arial" panose="020B0604020202020204" pitchFamily="34" charset="0"/>
                        </a:rPr>
                        <a:t>Marcelo Gervilla Gregorio</a:t>
                      </a:r>
                    </a:p>
                    <a:p>
                      <a:pPr eaLnBrk="1" hangingPunct="1">
                        <a:lnSpc>
                          <a:spcPct val="70000"/>
                        </a:lnSpc>
                        <a:spcBef>
                          <a:spcPts val="1250"/>
                        </a:spcBef>
                        <a:buClr>
                          <a:srgbClr val="CCECFF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GB" altLang="pt-BR" sz="2000" b="1">
                          <a:solidFill>
                            <a:srgbClr val="CCECFF"/>
                          </a:solidFill>
                          <a:latin typeface="Arial" panose="020B0604020202020204" pitchFamily="34" charset="0"/>
                        </a:rPr>
                        <a:t>Serviço de Endoscopia Respiratória – Hosp Mario Covas</a:t>
                      </a:r>
                    </a:p>
                    <a:p>
                      <a:pPr eaLnBrk="1" hangingPunct="1">
                        <a:lnSpc>
                          <a:spcPct val="70000"/>
                        </a:lnSpc>
                        <a:spcBef>
                          <a:spcPts val="1250"/>
                        </a:spcBef>
                        <a:buClr>
                          <a:srgbClr val="CCECFF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GB" altLang="pt-BR" sz="2000" b="1">
                          <a:solidFill>
                            <a:srgbClr val="CCECFF"/>
                          </a:solidFill>
                          <a:latin typeface="Arial" panose="020B0604020202020204" pitchFamily="34" charset="0"/>
                        </a:rPr>
                        <a:t>Disciplina de Pneumologia  </a:t>
                      </a:r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CONTRA INDICAÇÕES: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endParaRPr lang="pt-BR" altLang="pt-BR" sz="2000"/>
          </a:p>
          <a:p>
            <a:pPr marL="609600" indent="-609600" algn="r">
              <a:buFont typeface="Wingdings" panose="05000000000000000000" pitchFamily="2" charset="2"/>
              <a:buNone/>
            </a:pPr>
            <a:r>
              <a:rPr lang="pt-BR" altLang="pt-BR" sz="2000"/>
              <a:t>Relativas à broncoscopia rígida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pt-BR" altLang="pt-BR" sz="20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/>
              <a:t>Instabilidade cervical e/ou mobilidade da articulação têmporo-mandibular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pt-BR" altLang="pt-BR" sz="24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/>
              <a:t>Impossibilidade de anestesia geral </a:t>
            </a:r>
          </a:p>
          <a:p>
            <a:pPr marL="609600" indent="-609600" algn="r">
              <a:buFont typeface="Wingdings" panose="05000000000000000000" pitchFamily="2" charset="2"/>
              <a:buNone/>
            </a:pPr>
            <a:endParaRPr lang="pt-BR" altLang="pt-BR" sz="2400"/>
          </a:p>
          <a:p>
            <a:pPr marL="609600" indent="-609600"/>
            <a:endParaRPr lang="pt-BR" altLang="pt-B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COMPLICAÇÕES</a:t>
            </a:r>
            <a:br>
              <a:rPr lang="pt-BR" altLang="pt-BR"/>
            </a:br>
            <a:endParaRPr lang="pt-BR" altLang="pt-BR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906588"/>
            <a:ext cx="8853488" cy="4546600"/>
          </a:xfrm>
        </p:spPr>
        <p:txBody>
          <a:bodyPr/>
          <a:lstStyle/>
          <a:p>
            <a:pPr algn="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Relacionadas à anestesia tópica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1.      Laringoespasmo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2.      Broncoespasmo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3.      Convulsões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4.      Arritmias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5.      Náuseas e vômitos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6.      Metahemoglobinemia</a:t>
            </a:r>
          </a:p>
          <a:p>
            <a:pPr algn="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Relacionadas à pré-medicação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1.      Depressão respiratória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2.      Arritmias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3.      Hipotensão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4.      Agitação paradoxal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5.      Alergia e reações e anafiláticas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800"/>
              <a:t>6.      Náuseas e vômitos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COMPLICAÇÕES</a:t>
            </a:r>
            <a:br>
              <a:rPr lang="pt-BR" altLang="pt-BR"/>
            </a:br>
            <a:endParaRPr lang="pt-BR" altLang="pt-B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8924925" cy="4968875"/>
          </a:xfrm>
        </p:spPr>
        <p:txBody>
          <a:bodyPr/>
          <a:lstStyle/>
          <a:p>
            <a:pPr marL="381000" indent="-381000" algn="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Relacionadas à inserção do broncoscópio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1.      Epistaxe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2.      Edema ou espasmo laríngeo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3.      Hipoxia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4.      Broncoespasmo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5.      Arritmia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6.      Bacteremia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7.      Transmissão de infecções por aparelho contaminado 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pt-BR" sz="2000"/>
          </a:p>
          <a:p>
            <a:pPr marL="381000" indent="-381000" algn="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Relacionadas à biópsia, punção e lavado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1.      Sangramento 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2.      Pneumotórax (3%)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3.      Pneumonia</a:t>
            </a:r>
          </a:p>
          <a:p>
            <a:pPr marL="381000" indent="-3810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4.      Fragmentação de equipamento (corpo estranho)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COMPLICAÇÕES</a:t>
            </a:r>
            <a:br>
              <a:rPr lang="pt-BR" altLang="pt-BR"/>
            </a:br>
            <a:endParaRPr lang="pt-BR" altLang="pt-BR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8924925" cy="4968875"/>
          </a:xfrm>
        </p:spPr>
        <p:txBody>
          <a:bodyPr/>
          <a:lstStyle/>
          <a:p>
            <a:pPr marL="381000" indent="-381000">
              <a:buFont typeface="Wingdings" panose="05000000000000000000" pitchFamily="2" charset="2"/>
              <a:buNone/>
            </a:pPr>
            <a:endParaRPr lang="pt-BR" altLang="pt-BR" sz="1800"/>
          </a:p>
          <a:p>
            <a:pPr marL="381000" indent="-381000">
              <a:buFont typeface="Wingdings" panose="05000000000000000000" pitchFamily="2" charset="2"/>
              <a:buNone/>
            </a:pPr>
            <a:endParaRPr lang="pt-BR" altLang="pt-BR" sz="1800"/>
          </a:p>
          <a:p>
            <a:pPr marL="381000" indent="-381000" algn="r">
              <a:buFont typeface="Wingdings" panose="05000000000000000000" pitchFamily="2" charset="2"/>
              <a:buNone/>
            </a:pPr>
            <a:r>
              <a:rPr lang="pt-BR" altLang="pt-BR" sz="1800"/>
              <a:t>Relacionadas à broncoscopia rígida</a:t>
            </a:r>
          </a:p>
          <a:p>
            <a:pPr marL="381000" indent="-381000" algn="r">
              <a:buFont typeface="Wingdings" panose="05000000000000000000" pitchFamily="2" charset="2"/>
              <a:buNone/>
            </a:pPr>
            <a:endParaRPr lang="pt-BR" altLang="pt-BR" sz="1800"/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pt-BR" altLang="pt-BR" sz="1800"/>
              <a:t>1.      Complicações da anestesia geral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pt-BR" altLang="pt-BR" sz="1800"/>
              <a:t>2.      Trauma dentário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pt-BR" altLang="pt-BR" sz="1800"/>
              <a:t>3.      Trauma da cavidade oral ou laringe durante inserção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pt-BR" altLang="pt-BR" sz="1800"/>
              <a:t>4.      Perfuração de traquéia ou esôfago</a:t>
            </a:r>
          </a:p>
          <a:p>
            <a:pPr marL="381000" indent="-381000">
              <a:buFont typeface="Wingdings" panose="05000000000000000000" pitchFamily="2" charset="2"/>
              <a:buNone/>
            </a:pPr>
            <a:r>
              <a:rPr lang="pt-BR" altLang="pt-BR" sz="1800"/>
              <a:t>5.      Combustão (laser ou eletrocautério)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>
                <a:solidFill>
                  <a:schemeClr val="bg1"/>
                </a:solidFill>
              </a:rPr>
              <a:t>INDICAÇÕES DIAGNÓSTICAS DE ENDOSCOPIA RESPIRATÓRIA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  <a:p>
            <a:r>
              <a:rPr lang="pt-BR" altLang="pt-BR"/>
              <a:t>Inspeção das vias aéreas </a:t>
            </a:r>
          </a:p>
          <a:p>
            <a:endParaRPr lang="pt-BR" altLang="pt-BR"/>
          </a:p>
          <a:p>
            <a:endParaRPr lang="pt-BR" altLang="pt-BR"/>
          </a:p>
          <a:p>
            <a:r>
              <a:rPr lang="pt-BR" altLang="pt-BR"/>
              <a:t>Coleta de material (biópsia, punção ou lavado)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Inspeção das vias aéreas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1.      Tosse persistente (após exclusão das causas mais comuns)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2.      Hemoptise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3.      Atelectasia persistente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4.      Paralisia diafragmática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5.      Estridor laríngeo ou sibilo fixo e localizado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6.      Rouquidão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7.      Suspeita de fístula traqueo-esofágica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8.      Trauma de tórax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9.      Suspeita de corpo estranho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10.    Avaliação das condições do doador para transplante pulmonar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11.	   Avaliação de queimadura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Coleta de material (biópsia, punção ou lavado)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1.     Nódulo ou massa parenquimatosa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2.     Doença intersticial pulmonar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3.     Massa hilar, mediastinal ou paratraqueal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4.     Pneumonia recorrente ou não resolvida em 			    imunocompetente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5.     Pneumonia nosocomial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6.     Pneumonia em imunossuprimido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7.     Avaliação de rejeição em transplante pulmonar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800"/>
              <a:t>8.     Pneumonia associada a ventilação mecânica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sz="2800"/>
              <a:t>INDICAÇÕES TERAPÊUTICAS DE ENDOSCOPIA RESPIRATÓRIA</a:t>
            </a:r>
            <a:r>
              <a:rPr lang="pt-BR" altLang="pt-BR"/>
              <a:t>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Terapia intensiva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0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1.      Auxílio à intubação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2.      Posicionamento de cânula de 	traqueostomia ou orotraqueal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3.      Ajuste de cânula de duplo lúmen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4.      Auxílio a traqueostomia percutânea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000"/>
              <a:t>5.      Extubação (via aérea difícil / reintubação recorrente)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sz="2800"/>
              <a:t>INDICAÇÕES TERAPÊUTICAS DE ENDOSCOPIA RESPIRATÓRIA</a:t>
            </a:r>
            <a:r>
              <a:rPr lang="pt-BR" altLang="pt-BR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Desobstrução (tumores, estenose)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000"/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1.      Aplicação de laser e eletrocautério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2.      Crioterapia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3.      Terapia fotodinâmica (PDT)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4.      Instalação de cateter de braquiterapia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5.      Dilatação de estenoses por balão pneumático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6.      Dilatação de estenoses por sondas metálicas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000"/>
              <a:t>7.      Aplicação de órteses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altLang="pt-BR" sz="2800"/>
              <a:t>INDICAÇÕES TERAPÊUTICAS DE ENDOSCOPIA RESPIRATÓRIA</a:t>
            </a:r>
            <a:r>
              <a:rPr lang="pt-BR" altLang="pt-BR"/>
              <a:t>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pt-BR" altLang="pt-BR" sz="2400"/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OUTRAS INDICAÇÕES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400"/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1.      Remoção de corpos estranhos 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2.      Hemoptise (aspiração ou obstrução brônquica por balão)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3.      Fístulas (agentes esclerosantes, cola biológica)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4.      Lavado terapêutico para proteinose alveolar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altLang="pt-BR" sz="2400"/>
              <a:t>5.      Remoção de plugs mucosos em asma grave 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CONTRA INDICAÇÕES: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r">
              <a:buFont typeface="Wingdings" panose="05000000000000000000" pitchFamily="2" charset="2"/>
              <a:buNone/>
            </a:pPr>
            <a:r>
              <a:rPr lang="pt-BR" altLang="pt-BR" sz="2400"/>
              <a:t>Relativas à broncoscopia:</a:t>
            </a:r>
          </a:p>
          <a:p>
            <a:pPr marL="609600" indent="-609600" algn="r">
              <a:buFont typeface="Wingdings" panose="05000000000000000000" pitchFamily="2" charset="2"/>
              <a:buNone/>
            </a:pPr>
            <a:endParaRPr lang="pt-BR" altLang="pt-BR" sz="240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Arritmia com risco de vida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Hipoxemia refratária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Paciente não cooperativo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sz="2400">
                <a:solidFill>
                  <a:schemeClr val="bg1"/>
                </a:solidFill>
              </a:rPr>
              <a:t>Infarto do miocárdio recente ou angina instável</a:t>
            </a:r>
          </a:p>
          <a:p>
            <a:pPr marL="609600" indent="-609600">
              <a:buFont typeface="Wingdings" panose="05000000000000000000" pitchFamily="2" charset="2"/>
              <a:buAutoNum type="arabicPeriod" startAt="3"/>
            </a:pPr>
            <a:endParaRPr lang="pt-BR" altLang="pt-BR" sz="2400">
              <a:solidFill>
                <a:schemeClr val="bg1"/>
              </a:solidFill>
            </a:endParaRPr>
          </a:p>
          <a:p>
            <a:pPr marL="609600" indent="-609600">
              <a:buFont typeface="Wingdings" panose="05000000000000000000" pitchFamily="2" charset="2"/>
              <a:buAutoNum type="arabicPeriod" startAt="4"/>
            </a:pPr>
            <a:endParaRPr lang="pt-BR" altLang="pt-BR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800"/>
              <a:t>CONTRA INDICAÇÕES: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Relativas à biópsia transbrônquica e punção</a:t>
            </a:r>
          </a:p>
          <a:p>
            <a:pPr algn="r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pt-BR" sz="24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1.  Creatinina sérica maior que 3 mg/dl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2.  Tempo de atividade de protrombina &lt; 60%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3.  Plaquetas abaixo de 50.000/ml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4.  Coagulopatia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5.  Síndrome de veia cava superior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pt-BR" altLang="pt-BR" sz="2400"/>
              <a:t>6.  Hipertensão pulmonar</a:t>
            </a:r>
          </a:p>
          <a:p>
            <a:pPr>
              <a:lnSpc>
                <a:spcPct val="90000"/>
              </a:lnSpc>
            </a:pPr>
            <a:endParaRPr lang="pt-BR" alt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t-B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pt-B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196</Words>
  <Application>Microsoft Office PowerPoint</Application>
  <PresentationFormat>Personalizar</PresentationFormat>
  <Paragraphs>123</Paragraphs>
  <Slides>13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Times New Roman</vt:lpstr>
      <vt:lpstr>Arial</vt:lpstr>
      <vt:lpstr>Lucida Sans Unicode</vt:lpstr>
      <vt:lpstr>Wingdings</vt:lpstr>
      <vt:lpstr>Tahoma</vt:lpstr>
      <vt:lpstr>Symbol</vt:lpstr>
      <vt:lpstr>Estrutura padrão</vt:lpstr>
      <vt:lpstr>Apresentação do PowerPoint</vt:lpstr>
      <vt:lpstr>INDICAÇÕES DIAGNÓSTICAS DE ENDOSCOPIA RESPIRATÓRIA</vt:lpstr>
      <vt:lpstr>Inspeção das vias aéreas</vt:lpstr>
      <vt:lpstr>Coleta de material (biópsia, punção ou lavado)</vt:lpstr>
      <vt:lpstr>INDICAÇÕES TERAPÊUTICAS DE ENDOSCOPIA RESPIRATÓRIA </vt:lpstr>
      <vt:lpstr>INDICAÇÕES TERAPÊUTICAS DE ENDOSCOPIA RESPIRATÓRIA </vt:lpstr>
      <vt:lpstr>INDICAÇÕES TERAPÊUTICAS DE ENDOSCOPIA RESPIRATÓRIA </vt:lpstr>
      <vt:lpstr>CONTRA INDICAÇÕES:</vt:lpstr>
      <vt:lpstr>CONTRA INDICAÇÕES:</vt:lpstr>
      <vt:lpstr>CONTRA INDICAÇÕES:</vt:lpstr>
      <vt:lpstr>COMPLICAÇÕES </vt:lpstr>
      <vt:lpstr>COMPLICAÇÕES </vt:lpstr>
      <vt:lpstr>COMPLICAÇÕES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Gervilla Gregorio</dc:creator>
  <cp:lastModifiedBy>Marcelo Gervilla Gregorio</cp:lastModifiedBy>
  <cp:revision>6</cp:revision>
  <dcterms:modified xsi:type="dcterms:W3CDTF">2016-11-05T19:36:53Z</dcterms:modified>
</cp:coreProperties>
</file>